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45" r:id="rId2"/>
    <p:sldId id="269" r:id="rId3"/>
    <p:sldId id="350" r:id="rId4"/>
    <p:sldId id="351" r:id="rId5"/>
    <p:sldId id="272" r:id="rId6"/>
    <p:sldId id="27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843"/>
    <p:restoredTop sz="94714"/>
  </p:normalViewPr>
  <p:slideViewPr>
    <p:cSldViewPr snapToGrid="0" snapToObjects="1">
      <p:cViewPr varScale="1">
        <p:scale>
          <a:sx n="124" d="100"/>
          <a:sy n="124" d="100"/>
        </p:scale>
        <p:origin x="1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5931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2376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43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6551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1120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8442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81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77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19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8706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2402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
第二级
第三级
第四级
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8BE3-65C5-2A47-8E5D-0959F8034D1C}" type="datetimeFigureOut">
              <a:rPr kumimoji="1" lang="zh-CN" altLang="en-US" smtClean="0"/>
              <a:t>2022/9/5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6AF6B-160F-3047-8E31-0389775866B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797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感知机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DF0CCAC-B81C-CB49-95E0-0D4BC43A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8" y="4589464"/>
            <a:ext cx="7356297" cy="102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37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0054" y="333776"/>
            <a:ext cx="7446645" cy="1325563"/>
          </a:xfrm>
        </p:spPr>
        <p:txBody>
          <a:bodyPr/>
          <a:lstStyle/>
          <a:p>
            <a:r>
              <a:rPr lang="zh-CN" altLang="en-US" dirty="0"/>
              <a:t>几何描述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59339"/>
            <a:ext cx="3623310" cy="4351338"/>
          </a:xfrm>
        </p:spPr>
        <p:txBody>
          <a:bodyPr/>
          <a:lstStyle/>
          <a:p>
            <a:r>
              <a:rPr lang="en-US" altLang="zh-CN" dirty="0"/>
              <a:t>W</a:t>
            </a:r>
            <a:r>
              <a:rPr lang="zh-CN" altLang="en-US" dirty="0"/>
              <a:t>和</a:t>
            </a:r>
            <a:r>
              <a:rPr lang="en-US" altLang="zh-CN" dirty="0"/>
              <a:t>X</a:t>
            </a:r>
            <a:r>
              <a:rPr lang="zh-CN" altLang="en-US" dirty="0"/>
              <a:t>向量的点积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597" y="3465360"/>
            <a:ext cx="6562725" cy="3086100"/>
          </a:xfrm>
          <a:prstGeom prst="rect">
            <a:avLst/>
          </a:prstGeom>
        </p:spPr>
      </p:pic>
      <p:pic>
        <p:nvPicPr>
          <p:cNvPr id="8" name="内容占位符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709" y="2470552"/>
            <a:ext cx="4000500" cy="51435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956951" y="5103931"/>
            <a:ext cx="127951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dirty="0" err="1"/>
              <a:t>wx</a:t>
            </a:r>
            <a:r>
              <a:rPr lang="en-US" altLang="zh-CN" sz="3200" b="1" dirty="0"/>
              <a:t> &gt; 0</a:t>
            </a:r>
            <a:endParaRPr lang="zh-CN" altLang="en-US" sz="32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440054" y="5294114"/>
            <a:ext cx="127951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dirty="0" err="1"/>
              <a:t>wx</a:t>
            </a:r>
            <a:r>
              <a:rPr lang="en-US" altLang="zh-CN" sz="3200" b="1" dirty="0"/>
              <a:t> &lt; 0</a:t>
            </a:r>
            <a:endParaRPr lang="zh-CN" altLang="en-US" sz="3200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97735F3-A7EB-094C-A3F6-E9A38C5D9A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40556" y="3465360"/>
            <a:ext cx="4551452" cy="636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27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余弦距离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pic>
        <p:nvPicPr>
          <p:cNvPr id="4" name="Picture 2" descr="\mathbf{a}\cdot\mathbf{b}&#10;=\left\|\mathbf{a}\right\|\left\|\mathbf{b}\right\|\cos\th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972" y="684061"/>
            <a:ext cx="3803333" cy="44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232" y="2954372"/>
            <a:ext cx="6562725" cy="30861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326129" y="4637767"/>
            <a:ext cx="127951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dirty="0" err="1"/>
              <a:t>wx</a:t>
            </a:r>
            <a:r>
              <a:rPr lang="en-US" altLang="zh-CN" sz="3200" b="1" dirty="0"/>
              <a:t> &gt; 0</a:t>
            </a:r>
            <a:endParaRPr lang="zh-CN" altLang="en-US" sz="32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809232" y="4827950"/>
            <a:ext cx="127951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sz="3200" b="1" dirty="0" err="1"/>
              <a:t>wx</a:t>
            </a:r>
            <a:r>
              <a:rPr lang="en-US" altLang="zh-CN" sz="3200" b="1" dirty="0"/>
              <a:t> &lt; 0</a:t>
            </a:r>
            <a:endParaRPr lang="zh-CN" altLang="en-US" sz="3200" b="1" dirty="0"/>
          </a:p>
        </p:txBody>
      </p:sp>
      <p:pic>
        <p:nvPicPr>
          <p:cNvPr id="5" name="Picture 2" descr="https://encrypted-tbn0.gstatic.com/images?q=tbn:ANd9GcRSL659I8KRZYsgKBqwEHlEp8R_EICWKciur1DJOrOMMhKGbmP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928" y="1502075"/>
            <a:ext cx="4529422" cy="213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288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885" y="1817158"/>
            <a:ext cx="6238875" cy="44767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3715" y="98024"/>
            <a:ext cx="7886700" cy="1325563"/>
          </a:xfrm>
        </p:spPr>
        <p:txBody>
          <a:bodyPr/>
          <a:lstStyle/>
          <a:p>
            <a:r>
              <a:rPr lang="zh-CN" altLang="en-US" dirty="0"/>
              <a:t>感知机分类效果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1521" y="1338019"/>
            <a:ext cx="2998129" cy="54350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方格、圆点，代表真实类型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用 </a:t>
            </a:r>
            <a:r>
              <a:rPr lang="en-US" altLang="zh-CN" dirty="0"/>
              <a:t>y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1</a:t>
            </a:r>
            <a:r>
              <a:rPr lang="zh-CN" altLang="en-US" dirty="0"/>
              <a:t> 表示方格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用 </a:t>
            </a:r>
            <a:r>
              <a:rPr lang="en-US" altLang="zh-CN" dirty="0"/>
              <a:t>y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-1</a:t>
            </a:r>
            <a:r>
              <a:rPr lang="zh-CN" altLang="en-US" dirty="0"/>
              <a:t> 表示圆点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分类器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endParaRPr lang="en-US" altLang="zh-CN" dirty="0"/>
          </a:p>
          <a:p>
            <a:pPr lvl="1">
              <a:lnSpc>
                <a:spcPct val="120000"/>
              </a:lnSpc>
            </a:pP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分类效果：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所有圆点，</a:t>
            </a:r>
            <a:r>
              <a:rPr lang="en-US" altLang="zh-CN" dirty="0" err="1"/>
              <a:t>wx</a:t>
            </a:r>
            <a:r>
              <a:rPr lang="zh-CN" altLang="en-US" dirty="0"/>
              <a:t> </a:t>
            </a:r>
            <a:r>
              <a:rPr lang="en-US" altLang="zh-CN" dirty="0"/>
              <a:t>&lt; 0, </a:t>
            </a:r>
            <a:r>
              <a:rPr lang="zh-CN" altLang="en-US" dirty="0"/>
              <a:t>所以，</a:t>
            </a:r>
            <a:r>
              <a:rPr lang="en-US" altLang="zh-CN" dirty="0"/>
              <a:t>f(x) = -1</a:t>
            </a:r>
          </a:p>
          <a:p>
            <a:pPr lvl="1">
              <a:lnSpc>
                <a:spcPct val="120000"/>
              </a:lnSpc>
            </a:pPr>
            <a:r>
              <a:rPr lang="zh-CN" altLang="en-US" dirty="0"/>
              <a:t>大多数方格，</a:t>
            </a:r>
            <a:r>
              <a:rPr lang="en-US" altLang="zh-CN" dirty="0" err="1"/>
              <a:t>wx</a:t>
            </a:r>
            <a:r>
              <a:rPr lang="zh-CN" altLang="en-US" dirty="0"/>
              <a:t> </a:t>
            </a:r>
            <a:r>
              <a:rPr lang="en-US" altLang="zh-CN" dirty="0"/>
              <a:t>&gt; 0, </a:t>
            </a:r>
            <a:r>
              <a:rPr lang="zh-CN" altLang="en-US" dirty="0"/>
              <a:t>所以，</a:t>
            </a:r>
            <a:r>
              <a:rPr lang="en-US" altLang="zh-CN" dirty="0"/>
              <a:t>f(x) = 1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错误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方格 </a:t>
            </a:r>
            <a:r>
              <a:rPr lang="en-US" altLang="zh-CN" dirty="0"/>
              <a:t>x</a:t>
            </a:r>
            <a:r>
              <a:rPr lang="en-US" altLang="zh-CN" baseline="-25000" dirty="0"/>
              <a:t>1</a:t>
            </a:r>
            <a:r>
              <a:rPr lang="zh-CN" altLang="en-US" baseline="-25000" dirty="0"/>
              <a:t> </a:t>
            </a:r>
            <a:r>
              <a:rPr lang="zh-CN" altLang="en-US" dirty="0"/>
              <a:t>的 </a:t>
            </a:r>
            <a:r>
              <a:rPr lang="en-US" altLang="zh-CN" dirty="0" err="1"/>
              <a:t>wx</a:t>
            </a:r>
            <a:r>
              <a:rPr lang="en-US" altLang="zh-CN" dirty="0"/>
              <a:t> &lt;</a:t>
            </a:r>
            <a:r>
              <a:rPr lang="zh-CN" altLang="en-US" dirty="0"/>
              <a:t> </a:t>
            </a:r>
            <a:r>
              <a:rPr lang="en-US" altLang="zh-CN" dirty="0"/>
              <a:t>0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f(x) </a:t>
            </a:r>
            <a:r>
              <a:rPr lang="zh-CN" altLang="en-US" dirty="0"/>
              <a:t>会被判为 </a:t>
            </a:r>
            <a:r>
              <a:rPr lang="en-US" altLang="zh-CN" dirty="0"/>
              <a:t>-1</a:t>
            </a:r>
            <a:r>
              <a:rPr lang="zh-CN" altLang="en-US" dirty="0"/>
              <a:t>，是一个错误</a:t>
            </a:r>
            <a:r>
              <a:rPr lang="en-US" altLang="zh-CN" dirty="0"/>
              <a:t>·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560E27A-EF39-7C4F-B8DD-2AF02EB81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209" y="3167115"/>
            <a:ext cx="4438436" cy="6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26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9885" y="1817158"/>
            <a:ext cx="6238875" cy="447675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对错误的处理：旋转</a:t>
            </a:r>
            <a:r>
              <a:rPr lang="en-US" altLang="zh-CN" dirty="0"/>
              <a:t>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1522" y="1588147"/>
            <a:ext cx="3059772" cy="493477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dirty="0"/>
              <a:t>错误：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en-US" altLang="zh-CN" dirty="0"/>
              <a:t>y(x</a:t>
            </a:r>
            <a:r>
              <a:rPr lang="en-US" altLang="zh-CN" baseline="-25000" dirty="0"/>
              <a:t>1</a:t>
            </a:r>
            <a:r>
              <a:rPr lang="en-US" altLang="zh-CN" dirty="0"/>
              <a:t>) = 1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f (x</a:t>
            </a:r>
            <a:r>
              <a:rPr lang="en-US" altLang="zh-CN" baseline="-25000" dirty="0"/>
              <a:t>1</a:t>
            </a:r>
            <a:r>
              <a:rPr lang="en-US" altLang="zh-CN" dirty="0"/>
              <a:t>) = -1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方法：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en-US" altLang="zh-CN" dirty="0"/>
              <a:t>W</a:t>
            </a:r>
            <a:r>
              <a:rPr lang="zh-CN" altLang="en-US" dirty="0"/>
              <a:t>往</a:t>
            </a:r>
            <a:r>
              <a:rPr lang="en-US" altLang="zh-CN" dirty="0"/>
              <a:t>x</a:t>
            </a:r>
            <a:r>
              <a:rPr lang="en-US" altLang="zh-CN" baseline="-25000" dirty="0"/>
              <a:t>1</a:t>
            </a:r>
            <a:r>
              <a:rPr lang="zh-CN" altLang="en-US" dirty="0"/>
              <a:t>方向转一点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en-US" altLang="zh-CN" dirty="0"/>
              <a:t>W’</a:t>
            </a:r>
            <a:r>
              <a:rPr lang="zh-CN" altLang="en-US" dirty="0"/>
              <a:t> </a:t>
            </a:r>
            <a:r>
              <a:rPr lang="en-US" altLang="zh-CN" dirty="0"/>
              <a:t>= W + 0.001</a:t>
            </a:r>
            <a:r>
              <a:rPr lang="zh-CN" altLang="en-US" dirty="0"/>
              <a:t> *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x</a:t>
            </a:r>
            <a:r>
              <a:rPr lang="en-US" altLang="zh-CN" baseline="-25000" dirty="0"/>
              <a:t>1</a:t>
            </a:r>
          </a:p>
          <a:p>
            <a:pPr>
              <a:lnSpc>
                <a:spcPct val="120000"/>
              </a:lnSpc>
            </a:pPr>
            <a:r>
              <a:rPr lang="zh-CN" altLang="en-US" dirty="0"/>
              <a:t>效果：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判断平面逆时针旋转一点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试图把</a:t>
            </a:r>
            <a:r>
              <a:rPr lang="en-US" altLang="zh-CN" dirty="0"/>
              <a:t>x</a:t>
            </a:r>
            <a:r>
              <a:rPr lang="en-US" altLang="zh-CN" baseline="-25000" dirty="0"/>
              <a:t>1</a:t>
            </a:r>
            <a:r>
              <a:rPr lang="zh-CN" altLang="en-US" dirty="0"/>
              <a:t>包进来</a:t>
            </a:r>
            <a:endParaRPr lang="en-US" altLang="zh-CN" dirty="0"/>
          </a:p>
          <a:p>
            <a:pPr>
              <a:lnSpc>
                <a:spcPct val="120000"/>
              </a:lnSpc>
            </a:pPr>
            <a:r>
              <a:rPr lang="zh-CN" altLang="en-US" dirty="0"/>
              <a:t>思考</a:t>
            </a:r>
            <a:endParaRPr lang="en-US" altLang="zh-CN" dirty="0"/>
          </a:p>
          <a:p>
            <a:pPr lvl="1">
              <a:lnSpc>
                <a:spcPct val="120000"/>
              </a:lnSpc>
            </a:pPr>
            <a:r>
              <a:rPr lang="zh-CN" altLang="en-US" dirty="0"/>
              <a:t>如果是圆点错了，怎么旋转</a:t>
            </a:r>
            <a:endParaRPr lang="en-US" altLang="zh-CN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A9E09A3-2C23-9441-B5CF-481898A51A02}"/>
              </a:ext>
            </a:extLst>
          </p:cNvPr>
          <p:cNvSpPr/>
          <p:nvPr/>
        </p:nvSpPr>
        <p:spPr>
          <a:xfrm>
            <a:off x="3653987" y="6040922"/>
            <a:ext cx="3516219" cy="505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>
              <a:lnSpc>
                <a:spcPct val="120000"/>
              </a:lnSpc>
            </a:pPr>
            <a:r>
              <a:rPr lang="en-US" altLang="zh-CN" sz="2400" dirty="0"/>
              <a:t>W’</a:t>
            </a:r>
            <a:r>
              <a:rPr lang="zh-CN" altLang="en-US" sz="2400" dirty="0"/>
              <a:t> </a:t>
            </a:r>
            <a:r>
              <a:rPr lang="en-US" altLang="zh-CN" sz="2400" dirty="0"/>
              <a:t>= W + 0.001</a:t>
            </a:r>
            <a:r>
              <a:rPr lang="zh-CN" altLang="en-US" sz="2400" dirty="0"/>
              <a:t> * </a:t>
            </a:r>
            <a:r>
              <a:rPr lang="en-US" altLang="zh-CN" sz="2400" dirty="0">
                <a:solidFill>
                  <a:srgbClr val="FF0000"/>
                </a:solidFill>
              </a:rPr>
              <a:t>y</a:t>
            </a:r>
            <a:r>
              <a:rPr lang="zh-CN" altLang="en-US" sz="2400" dirty="0">
                <a:solidFill>
                  <a:srgbClr val="FF0000"/>
                </a:solidFill>
              </a:rPr>
              <a:t> * </a:t>
            </a:r>
            <a:r>
              <a:rPr lang="en-US" altLang="zh-CN" sz="2400" dirty="0"/>
              <a:t>x</a:t>
            </a:r>
            <a:r>
              <a:rPr lang="en-US" altLang="zh-CN" sz="2400" baseline="-25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22677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算法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3608070" cy="4351338"/>
          </a:xfrm>
        </p:spPr>
        <p:txBody>
          <a:bodyPr/>
          <a:lstStyle/>
          <a:p>
            <a:r>
              <a:rPr lang="zh-CN" altLang="en-US" dirty="0"/>
              <a:t>初始化为全</a:t>
            </a:r>
            <a:r>
              <a:rPr lang="en-US" altLang="zh-CN" dirty="0"/>
              <a:t>0</a:t>
            </a:r>
          </a:p>
          <a:p>
            <a:r>
              <a:rPr lang="zh-CN" altLang="en-US" dirty="0"/>
              <a:t>来一个</a:t>
            </a:r>
            <a:r>
              <a:rPr lang="en-US" altLang="zh-CN" dirty="0"/>
              <a:t>x</a:t>
            </a:r>
            <a:r>
              <a:rPr lang="zh-CN" altLang="en-US" dirty="0"/>
              <a:t>，算</a:t>
            </a:r>
            <a:endParaRPr lang="en-US" altLang="zh-CN" dirty="0"/>
          </a:p>
          <a:p>
            <a:r>
              <a:rPr lang="zh-CN" altLang="en-US" dirty="0"/>
              <a:t>如果</a:t>
            </a:r>
            <a:r>
              <a:rPr lang="en-US" altLang="zh-CN" dirty="0"/>
              <a:t>y=y’</a:t>
            </a:r>
            <a:r>
              <a:rPr lang="zh-CN" altLang="en-US" dirty="0"/>
              <a:t>，</a:t>
            </a:r>
            <a:r>
              <a:rPr lang="en-US" altLang="zh-CN" dirty="0"/>
              <a:t>W</a:t>
            </a:r>
            <a:r>
              <a:rPr lang="zh-CN" altLang="en-US" dirty="0"/>
              <a:t>保持不变</a:t>
            </a:r>
            <a:endParaRPr lang="en-US" altLang="zh-CN" dirty="0"/>
          </a:p>
          <a:p>
            <a:r>
              <a:rPr lang="zh-CN" altLang="en-US" dirty="0"/>
              <a:t>如果</a:t>
            </a:r>
            <a:r>
              <a:rPr lang="en-US" altLang="zh-CN" dirty="0"/>
              <a:t>y!=y</a:t>
            </a:r>
            <a:r>
              <a:rPr lang="zh-CN" altLang="en-US" dirty="0"/>
              <a:t>，往</a:t>
            </a:r>
            <a:r>
              <a:rPr lang="en-US" altLang="zh-CN" dirty="0" err="1"/>
              <a:t>yx</a:t>
            </a:r>
            <a:r>
              <a:rPr lang="zh-CN" altLang="en-US" dirty="0"/>
              <a:t>的方向旋转一点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607" y="2315527"/>
            <a:ext cx="2562225" cy="4286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4880" y="2876328"/>
            <a:ext cx="4034790" cy="392547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7913" y="4729881"/>
            <a:ext cx="4267200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807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211</Words>
  <Application>Microsoft Macintosh PowerPoint</Application>
  <PresentationFormat>全屏显示(4:3)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等线 Light</vt:lpstr>
      <vt:lpstr>Arial</vt:lpstr>
      <vt:lpstr>Calibri</vt:lpstr>
      <vt:lpstr>Calibri Light</vt:lpstr>
      <vt:lpstr>Office 主题​​</vt:lpstr>
      <vt:lpstr>感知机</vt:lpstr>
      <vt:lpstr>几何描述</vt:lpstr>
      <vt:lpstr>余弦距离</vt:lpstr>
      <vt:lpstr>感知机分类效果</vt:lpstr>
      <vt:lpstr>对错误的处理：旋转w</vt:lpstr>
      <vt:lpstr>算法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大数据存储与应用  大规模机器学习</dc:title>
  <dc:creator>Yishuai Chen</dc:creator>
  <cp:lastModifiedBy>Yishuai Chen</cp:lastModifiedBy>
  <cp:revision>13</cp:revision>
  <dcterms:created xsi:type="dcterms:W3CDTF">2019-09-19T03:04:40Z</dcterms:created>
  <dcterms:modified xsi:type="dcterms:W3CDTF">2022-09-05T00:44:46Z</dcterms:modified>
</cp:coreProperties>
</file>