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66" r:id="rId3"/>
    <p:sldId id="277" r:id="rId4"/>
    <p:sldId id="293" r:id="rId5"/>
    <p:sldId id="283" r:id="rId6"/>
    <p:sldId id="284" r:id="rId7"/>
    <p:sldId id="285" r:id="rId8"/>
    <p:sldId id="288" r:id="rId9"/>
    <p:sldId id="287" r:id="rId10"/>
    <p:sldId id="289" r:id="rId11"/>
    <p:sldId id="290" r:id="rId12"/>
    <p:sldId id="291" r:id="rId13"/>
    <p:sldId id="278" r:id="rId14"/>
    <p:sldId id="294" r:id="rId15"/>
    <p:sldId id="310" r:id="rId16"/>
    <p:sldId id="295" r:id="rId17"/>
    <p:sldId id="312" r:id="rId18"/>
    <p:sldId id="261" r:id="rId19"/>
    <p:sldId id="397" r:id="rId20"/>
    <p:sldId id="262" r:id="rId21"/>
    <p:sldId id="270" r:id="rId22"/>
    <p:sldId id="269" r:id="rId23"/>
    <p:sldId id="267" r:id="rId24"/>
    <p:sldId id="322" r:id="rId25"/>
    <p:sldId id="268" r:id="rId26"/>
    <p:sldId id="271" r:id="rId27"/>
    <p:sldId id="398" r:id="rId28"/>
    <p:sldId id="399" r:id="rId29"/>
    <p:sldId id="400" r:id="rId30"/>
    <p:sldId id="304" r:id="rId31"/>
    <p:sldId id="279" r:id="rId32"/>
    <p:sldId id="301" r:id="rId33"/>
    <p:sldId id="394" r:id="rId34"/>
    <p:sldId id="395" r:id="rId35"/>
    <p:sldId id="396" r:id="rId36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32"/>
    <p:restoredTop sz="94643"/>
  </p:normalViewPr>
  <p:slideViewPr>
    <p:cSldViewPr snapToGrid="0" snapToObjects="1">
      <p:cViewPr varScale="1">
        <p:scale>
          <a:sx n="80" d="100"/>
          <a:sy n="80" d="100"/>
        </p:scale>
        <p:origin x="712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52CF-EB17-BC4A-9A2F-CB5D72CE5B16}" type="datetimeFigureOut">
              <a:rPr kumimoji="1" lang="zh-CN" altLang="en-US" smtClean="0"/>
              <a:t>2024/9/14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5CF9A-4C63-6E44-BB68-1863E8C37BE8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4278600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
第二级
第三级
第四级
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52CF-EB17-BC4A-9A2F-CB5D72CE5B16}" type="datetimeFigureOut">
              <a:rPr kumimoji="1" lang="zh-CN" altLang="en-US" smtClean="0"/>
              <a:t>2024/9/14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5CF9A-4C63-6E44-BB68-1863E8C37BE8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9378177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
第二级
第三级
第四级
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52CF-EB17-BC4A-9A2F-CB5D72CE5B16}" type="datetimeFigureOut">
              <a:rPr kumimoji="1" lang="zh-CN" altLang="en-US" smtClean="0"/>
              <a:t>2024/9/14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5CF9A-4C63-6E44-BB68-1863E8C37BE8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6260241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
第二级
第三级
第四级
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52CF-EB17-BC4A-9A2F-CB5D72CE5B16}" type="datetimeFigureOut">
              <a:rPr kumimoji="1" lang="zh-CN" altLang="en-US" smtClean="0"/>
              <a:t>2024/9/14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5CF9A-4C63-6E44-BB68-1863E8C37BE8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493172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
第二级
第三级
第四级
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52CF-EB17-BC4A-9A2F-CB5D72CE5B16}" type="datetimeFigureOut">
              <a:rPr kumimoji="1" lang="zh-CN" altLang="en-US" smtClean="0"/>
              <a:t>2024/9/14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5CF9A-4C63-6E44-BB68-1863E8C37BE8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222745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
第二级
第三级
第四级
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
第二级
第三级
第四级
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52CF-EB17-BC4A-9A2F-CB5D72CE5B16}" type="datetimeFigureOut">
              <a:rPr kumimoji="1" lang="zh-CN" altLang="en-US" smtClean="0"/>
              <a:t>2024/9/14</a:t>
            </a:fld>
            <a:endParaRPr kumimoji="1"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5CF9A-4C63-6E44-BB68-1863E8C37BE8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6118494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
第二级
第三级
第四级
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/>
              <a:t>编辑母版文本样式
第二级
第三级
第四级
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
第二级
第三级
第四级
第五级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/>
              <a:t>编辑母版文本样式
第二级
第三级
第四级
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52CF-EB17-BC4A-9A2F-CB5D72CE5B16}" type="datetimeFigureOut">
              <a:rPr kumimoji="1" lang="zh-CN" altLang="en-US" smtClean="0"/>
              <a:t>2024/9/14</a:t>
            </a:fld>
            <a:endParaRPr kumimoji="1"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5CF9A-4C63-6E44-BB68-1863E8C37BE8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3592500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52CF-EB17-BC4A-9A2F-CB5D72CE5B16}" type="datetimeFigureOut">
              <a:rPr kumimoji="1" lang="zh-CN" altLang="en-US" smtClean="0"/>
              <a:t>2024/9/14</a:t>
            </a:fld>
            <a:endParaRPr kumimoji="1"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5CF9A-4C63-6E44-BB68-1863E8C37BE8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1995449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52CF-EB17-BC4A-9A2F-CB5D72CE5B16}" type="datetimeFigureOut">
              <a:rPr kumimoji="1" lang="zh-CN" altLang="en-US" smtClean="0"/>
              <a:t>2024/9/14</a:t>
            </a:fld>
            <a:endParaRPr kumimoji="1"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5CF9A-4C63-6E44-BB68-1863E8C37BE8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5234173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
第二级
第三级
第四级
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
第二级
第三级
第四级
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52CF-EB17-BC4A-9A2F-CB5D72CE5B16}" type="datetimeFigureOut">
              <a:rPr kumimoji="1" lang="zh-CN" altLang="en-US" smtClean="0"/>
              <a:t>2024/9/14</a:t>
            </a:fld>
            <a:endParaRPr kumimoji="1"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5CF9A-4C63-6E44-BB68-1863E8C37BE8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4047047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
第二级
第三级
第四级
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52CF-EB17-BC4A-9A2F-CB5D72CE5B16}" type="datetimeFigureOut">
              <a:rPr kumimoji="1" lang="zh-CN" altLang="en-US" smtClean="0"/>
              <a:t>2024/9/14</a:t>
            </a:fld>
            <a:endParaRPr kumimoji="1"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5CF9A-4C63-6E44-BB68-1863E8C37BE8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8088385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
第二级
第三级
第四级
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C652CF-EB17-BC4A-9A2F-CB5D72CE5B16}" type="datetimeFigureOut">
              <a:rPr kumimoji="1" lang="zh-CN" altLang="en-US" smtClean="0"/>
              <a:t>2024/9/14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25CF9A-4C63-6E44-BB68-1863E8C37BE8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0659770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7" Type="http://schemas.openxmlformats.org/officeDocument/2006/relationships/image" Target="../media/image29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.png"/><Relationship Id="rId5" Type="http://schemas.openxmlformats.org/officeDocument/2006/relationships/image" Target="../media/image27.png"/><Relationship Id="rId4" Type="http://schemas.openxmlformats.org/officeDocument/2006/relationships/image" Target="../media/image26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7.png"/><Relationship Id="rId4" Type="http://schemas.openxmlformats.org/officeDocument/2006/relationships/image" Target="../media/image36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7" Type="http://schemas.openxmlformats.org/officeDocument/2006/relationships/image" Target="../media/image43.pn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2.png"/><Relationship Id="rId5" Type="http://schemas.openxmlformats.org/officeDocument/2006/relationships/image" Target="../media/image41.png"/><Relationship Id="rId4" Type="http://schemas.openxmlformats.org/officeDocument/2006/relationships/image" Target="../media/image40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png"/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6.png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7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8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9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1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s://courses.edx.org/courses/course-v1:UCSanDiegoX+DSE230x+1T2018/jump_to/block-v1:UCSanDiegoX+DSE230x+1T2018+type@vertical+block@f4f4e1e89f4a4672a6a4b412439234ce" TargetMode="External"/><Relationship Id="rId2" Type="http://schemas.openxmlformats.org/officeDocument/2006/relationships/hyperlink" Target="https://courses.edx.org/courses/course-v1:UCSanDiegoX+DSE230x+1T2018/jump_to/block-v1:UCSanDiegoX+DSE230x+1T2018+type@vertical+block@d5bab721380d4c678e63eabfbc653572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spark.apache.org/docs/2.2.0/mllib-dimensionality-reduction.html" TargetMode="Externa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hyperlink" Target="https://courses.edx.org/courses/course-v1:UCSanDiegoX+DSE230x+1T2018/jump_to/block-v1:UCSanDiegoX+DSE230x+1T2018+type@vertical+block@f474014ecdc8412c94985852b260b62f" TargetMode="Externa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67817D7-7D76-7F4F-A462-2B46B7B667B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en-US" altLang="zh-CN" dirty="0"/>
              <a:t>3.2</a:t>
            </a:r>
            <a:r>
              <a:rPr kumimoji="1" lang="zh-CN" altLang="en-US" dirty="0"/>
              <a:t> </a:t>
            </a:r>
            <a:r>
              <a:rPr kumimoji="1" lang="en-US" altLang="zh-CN" dirty="0"/>
              <a:t>SVD</a:t>
            </a:r>
            <a:endParaRPr kumimoji="1" lang="zh-CN" altLang="en-US" dirty="0"/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DBFF1A09-A0C4-7248-BDE0-2628D0F95B2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en-US" altLang="zh-CN" dirty="0"/>
          </a:p>
          <a:p>
            <a:r>
              <a:rPr kumimoji="1" lang="en-US" altLang="zh-CN" dirty="0"/>
              <a:t>SVD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7526950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降维结果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9477" y="1476191"/>
            <a:ext cx="8025046" cy="3353354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3483" y="5503255"/>
            <a:ext cx="3045209" cy="1104899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95750" y="5592188"/>
            <a:ext cx="4419600" cy="1038225"/>
          </a:xfrm>
          <a:prstGeom prst="rect">
            <a:avLst/>
          </a:prstGeom>
        </p:spPr>
      </p:pic>
      <p:sp>
        <p:nvSpPr>
          <p:cNvPr id="7" name="文本框 6"/>
          <p:cNvSpPr txBox="1"/>
          <p:nvPr/>
        </p:nvSpPr>
        <p:spPr>
          <a:xfrm>
            <a:off x="3077478" y="4918480"/>
            <a:ext cx="183255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b="1" dirty="0"/>
              <a:t>误差评估</a:t>
            </a:r>
          </a:p>
        </p:txBody>
      </p:sp>
    </p:spTree>
    <p:extLst>
      <p:ext uri="{BB962C8B-B14F-4D97-AF65-F5344CB8AC3E}">
        <p14:creationId xmlns:p14="http://schemas.microsoft.com/office/powerpoint/2010/main" val="13038204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降维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2152" y="1690689"/>
            <a:ext cx="7799696" cy="46901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35230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实践中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保持</a:t>
            </a:r>
            <a:r>
              <a:rPr lang="en-US" altLang="zh-CN" dirty="0"/>
              <a:t>80</a:t>
            </a:r>
            <a:r>
              <a:rPr lang="zh-CN" altLang="en-US" dirty="0"/>
              <a:t>～</a:t>
            </a:r>
            <a:r>
              <a:rPr lang="en-US" altLang="zh-CN" dirty="0"/>
              <a:t>90%</a:t>
            </a:r>
            <a:r>
              <a:rPr lang="zh-CN" altLang="en-US" dirty="0"/>
              <a:t>的能量</a:t>
            </a:r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r>
              <a:rPr lang="zh-CN" altLang="en-US" dirty="0"/>
              <a:t>计算复杂度</a:t>
            </a:r>
            <a:endParaRPr lang="en-US" altLang="zh-CN" dirty="0"/>
          </a:p>
          <a:p>
            <a:endParaRPr lang="en-US" altLang="zh-CN" dirty="0"/>
          </a:p>
          <a:p>
            <a:pPr lvl="1"/>
            <a:r>
              <a:rPr lang="zh-CN" altLang="en-US" dirty="0"/>
              <a:t>看哪个小</a:t>
            </a:r>
            <a:endParaRPr lang="en-US" altLang="zh-CN" dirty="0"/>
          </a:p>
          <a:p>
            <a:r>
              <a:rPr lang="en-US" altLang="zh-CN" dirty="0"/>
              <a:t>LINPACK, </a:t>
            </a:r>
            <a:r>
              <a:rPr lang="en-US" altLang="zh-CN" dirty="0" err="1"/>
              <a:t>Matlab</a:t>
            </a:r>
            <a:r>
              <a:rPr lang="en-US" altLang="zh-CN" dirty="0"/>
              <a:t>, </a:t>
            </a:r>
            <a:r>
              <a:rPr lang="en-US" altLang="zh-CN" dirty="0" err="1"/>
              <a:t>SPlus</a:t>
            </a:r>
            <a:r>
              <a:rPr lang="en-US" altLang="zh-CN" dirty="0"/>
              <a:t>, </a:t>
            </a:r>
            <a:r>
              <a:rPr lang="en-US" altLang="zh-CN" dirty="0" err="1"/>
              <a:t>Mathematica</a:t>
            </a:r>
            <a:r>
              <a:rPr lang="zh-CN" altLang="en-US" dirty="0"/>
              <a:t>都有实现</a:t>
            </a:r>
            <a:endParaRPr lang="en-US" altLang="zh-CN" dirty="0"/>
          </a:p>
          <a:p>
            <a:pPr lvl="1"/>
            <a:endParaRPr lang="zh-CN" altLang="en-US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51167" y="2427668"/>
            <a:ext cx="885825" cy="57150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09889" y="3730815"/>
            <a:ext cx="3324225" cy="571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7103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应用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已知：李老师喜欢</a:t>
            </a:r>
            <a:r>
              <a:rPr lang="en-US" altLang="zh-CN" dirty="0"/>
              <a:t>Matrix</a:t>
            </a:r>
            <a:r>
              <a:rPr lang="zh-CN" altLang="en-US" dirty="0"/>
              <a:t>，给它评分为</a:t>
            </a:r>
            <a:r>
              <a:rPr lang="en-US" altLang="zh-CN" dirty="0"/>
              <a:t>5</a:t>
            </a:r>
            <a:r>
              <a:rPr lang="zh-CN" altLang="en-US" dirty="0"/>
              <a:t>，</a:t>
            </a:r>
            <a:endParaRPr lang="en-US" altLang="zh-CN" dirty="0"/>
          </a:p>
          <a:p>
            <a:r>
              <a:rPr lang="zh-CN" altLang="en-US" dirty="0"/>
              <a:t>问：李老师喜欢什么类型的片</a:t>
            </a:r>
            <a:r>
              <a:rPr lang="en-US" altLang="zh-CN" dirty="0"/>
              <a:t>?</a:t>
            </a:r>
          </a:p>
          <a:p>
            <a:r>
              <a:rPr lang="en-US" altLang="zh-CN" dirty="0" err="1"/>
              <a:t>qV</a:t>
            </a:r>
            <a:r>
              <a:rPr lang="zh-CN" altLang="en-US" dirty="0"/>
              <a:t>计算，把李老师投影到概念空间上</a:t>
            </a:r>
            <a:endParaRPr lang="en-US" altLang="zh-CN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8421" y="3457423"/>
            <a:ext cx="7887909" cy="30931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32406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应用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1583142"/>
            <a:ext cx="7886700" cy="4593823"/>
          </a:xfrm>
        </p:spPr>
        <p:txBody>
          <a:bodyPr>
            <a:normAutofit/>
          </a:bodyPr>
          <a:lstStyle/>
          <a:p>
            <a:r>
              <a:rPr lang="zh-CN" altLang="en-US" dirty="0"/>
              <a:t>给李老师推荐什么片？</a:t>
            </a:r>
            <a:endParaRPr lang="en-US" altLang="zh-CN" dirty="0"/>
          </a:p>
          <a:p>
            <a:r>
              <a:rPr lang="zh-CN" altLang="en-US" dirty="0"/>
              <a:t>把李老师的概念向量</a:t>
            </a:r>
            <a:r>
              <a:rPr lang="en-US" altLang="zh-CN" dirty="0" err="1"/>
              <a:t>qV</a:t>
            </a:r>
            <a:r>
              <a:rPr lang="zh-CN" altLang="en-US" dirty="0"/>
              <a:t>，乘视频的概念向量</a:t>
            </a:r>
            <a:r>
              <a:rPr lang="en-US" altLang="zh-CN" dirty="0"/>
              <a:t>V</a:t>
            </a:r>
            <a:r>
              <a:rPr lang="en-US" altLang="zh-CN" baseline="30000" dirty="0"/>
              <a:t>T</a:t>
            </a:r>
            <a:r>
              <a:rPr lang="zh-CN" altLang="en-US" dirty="0"/>
              <a:t>，得到推荐的视频向量</a:t>
            </a:r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r>
              <a:rPr lang="en-US" altLang="zh-CN" dirty="0"/>
              <a:t>               </a:t>
            </a:r>
            <a:r>
              <a:rPr lang="en-US" altLang="zh-CN" sz="3200" dirty="0"/>
              <a:t>   = [1.64    1.64    1.64   -0.16   -0.16]</a:t>
            </a:r>
            <a:endParaRPr lang="en-US" altLang="zh-CN" dirty="0"/>
          </a:p>
          <a:p>
            <a:r>
              <a:rPr lang="zh-CN" altLang="en-US" dirty="0"/>
              <a:t>给他推荐</a:t>
            </a:r>
            <a:r>
              <a:rPr lang="en-US" altLang="zh-CN" dirty="0"/>
              <a:t>《</a:t>
            </a:r>
            <a:r>
              <a:rPr lang="zh-CN" altLang="en-US" dirty="0"/>
              <a:t>异形</a:t>
            </a:r>
            <a:r>
              <a:rPr lang="en-US" altLang="zh-CN" dirty="0"/>
              <a:t>》 </a:t>
            </a:r>
            <a:r>
              <a:rPr lang="zh-CN" altLang="en-US" dirty="0">
                <a:sym typeface="Wingdings" panose="05000000000000000000" pitchFamily="2" charset="2"/>
              </a:rPr>
              <a:t></a:t>
            </a:r>
            <a:endParaRPr lang="en-US" altLang="zh-CN" dirty="0"/>
          </a:p>
          <a:p>
            <a:endParaRPr lang="zh-CN" altLang="en-US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7016" y="3622772"/>
            <a:ext cx="1855243" cy="745269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02259" y="3819193"/>
            <a:ext cx="447675" cy="352425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31975" y="3276267"/>
            <a:ext cx="4772025" cy="1438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59067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练习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11.3.2</a:t>
            </a:r>
          </a:p>
          <a:p>
            <a:endParaRPr lang="en-US" altLang="zh-CN" dirty="0"/>
          </a:p>
          <a:p>
            <a:r>
              <a:rPr lang="en-US" altLang="zh-CN" dirty="0"/>
              <a:t>Exercise 11.3.2 : Use the SVD from Fig. 11.7. Suppose Leslie assigns rating 3 to Alien and rating 4 to Titanic, giving us a representation of Leslie in “movie space” of [0, 3, 0, 0, 4]. Find the  representation of Leslie in concept space. What does that representation predict about how well Leslie would like the other movies appearing in our example data?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3459420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应用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寻找和李老师兴趣相同的人</a:t>
            </a:r>
            <a:endParaRPr lang="en-US" altLang="zh-CN" dirty="0"/>
          </a:p>
          <a:p>
            <a:pPr lvl="1"/>
            <a:r>
              <a:rPr lang="zh-CN" altLang="en-US" sz="2800" dirty="0"/>
              <a:t>他们虽然看的是不同的片，但发现了他们的兴趣相同</a:t>
            </a:r>
            <a:endParaRPr lang="en-US" altLang="zh-CN" sz="2800" dirty="0"/>
          </a:p>
          <a:p>
            <a:pPr lvl="1"/>
            <a:r>
              <a:rPr lang="zh-CN" altLang="en-US" sz="2800" dirty="0"/>
              <a:t>通过</a:t>
            </a:r>
            <a:r>
              <a:rPr lang="en-US" altLang="zh-CN" sz="2800" dirty="0"/>
              <a:t>UI</a:t>
            </a:r>
            <a:r>
              <a:rPr lang="zh-CN" altLang="en-US" sz="2800" dirty="0"/>
              <a:t>矩阵发现的</a:t>
            </a:r>
            <a:endParaRPr lang="en-US" altLang="zh-CN" dirty="0"/>
          </a:p>
          <a:p>
            <a:endParaRPr lang="zh-CN" altLang="en-US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5002" y="3698945"/>
            <a:ext cx="7094348" cy="26129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81630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求</a:t>
            </a:r>
            <a:r>
              <a:rPr lang="en-US" altLang="zh-CN" dirty="0"/>
              <a:t>SVD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SVD</a:t>
            </a:r>
            <a:r>
              <a:rPr lang="zh-CN" altLang="en-US" dirty="0"/>
              <a:t>：</a:t>
            </a:r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r>
              <a:rPr lang="en-US" altLang="zh-CN" dirty="0"/>
              <a:t>          </a:t>
            </a:r>
            <a:r>
              <a:rPr lang="zh-CN" altLang="en-US" dirty="0"/>
              <a:t>是             的特征值对角阵</a:t>
            </a:r>
            <a:endParaRPr lang="en-US" altLang="zh-CN" dirty="0"/>
          </a:p>
          <a:p>
            <a:r>
              <a:rPr lang="en-US" altLang="zh-CN" dirty="0"/>
              <a:t>U</a:t>
            </a:r>
            <a:r>
              <a:rPr lang="zh-CN" altLang="en-US" dirty="0"/>
              <a:t>是            的特征向量矩阵</a:t>
            </a:r>
            <a:endParaRPr lang="en-US" altLang="zh-CN" dirty="0"/>
          </a:p>
          <a:p>
            <a:r>
              <a:rPr lang="en-US" altLang="zh-CN" dirty="0"/>
              <a:t>V</a:t>
            </a:r>
            <a:r>
              <a:rPr lang="zh-CN" altLang="en-US" dirty="0"/>
              <a:t>是            的特征向量矩阵</a:t>
            </a:r>
            <a:endParaRPr lang="en-US" altLang="zh-CN" dirty="0"/>
          </a:p>
          <a:p>
            <a:pPr lvl="1"/>
            <a:r>
              <a:rPr lang="zh-CN" altLang="en-US" sz="2800" dirty="0"/>
              <a:t>就是</a:t>
            </a:r>
            <a:r>
              <a:rPr lang="en-US" altLang="zh-CN" sz="2800" dirty="0"/>
              <a:t>PCA</a:t>
            </a:r>
            <a:r>
              <a:rPr lang="zh-CN" altLang="en-US" sz="2800" dirty="0"/>
              <a:t>的那个旋转矩阵</a:t>
            </a:r>
            <a:r>
              <a:rPr lang="en-US" altLang="zh-CN" sz="2800" dirty="0"/>
              <a:t>E</a:t>
            </a:r>
            <a:endParaRPr lang="zh-CN" altLang="en-US" dirty="0"/>
          </a:p>
          <a:p>
            <a:endParaRPr lang="zh-CN" altLang="en-US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89716" y="1763440"/>
            <a:ext cx="2171700" cy="485775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3868" y="2557214"/>
            <a:ext cx="7917053" cy="886647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08585" y="3848718"/>
            <a:ext cx="695325" cy="409575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218403" y="3844936"/>
            <a:ext cx="885825" cy="438150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79233" y="4406875"/>
            <a:ext cx="773587" cy="382634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579233" y="4893343"/>
            <a:ext cx="773587" cy="414706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863186" y="4560909"/>
            <a:ext cx="2371725" cy="457200"/>
          </a:xfrm>
          <a:prstGeom prst="rect">
            <a:avLst/>
          </a:prstGeom>
        </p:spPr>
      </p:pic>
      <p:sp>
        <p:nvSpPr>
          <p:cNvPr id="11" name="文本框 10"/>
          <p:cNvSpPr txBox="1"/>
          <p:nvPr/>
        </p:nvSpPr>
        <p:spPr>
          <a:xfrm>
            <a:off x="1889716" y="5977248"/>
            <a:ext cx="55707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 dirty="0">
                <a:solidFill>
                  <a:schemeClr val="accent5"/>
                </a:solidFill>
              </a:rPr>
              <a:t>就可以用</a:t>
            </a:r>
            <a:r>
              <a:rPr lang="en-US" altLang="zh-CN" sz="2800" b="1" dirty="0">
                <a:solidFill>
                  <a:schemeClr val="accent5"/>
                </a:solidFill>
              </a:rPr>
              <a:t>Power Iteration</a:t>
            </a:r>
            <a:r>
              <a:rPr lang="zh-CN" altLang="en-US" sz="2800" b="1" dirty="0">
                <a:solidFill>
                  <a:schemeClr val="accent5"/>
                </a:solidFill>
              </a:rPr>
              <a:t>的方法解</a:t>
            </a:r>
          </a:p>
        </p:txBody>
      </p:sp>
      <p:sp>
        <p:nvSpPr>
          <p:cNvPr id="13" name="文本框 12"/>
          <p:cNvSpPr txBox="1"/>
          <p:nvPr/>
        </p:nvSpPr>
        <p:spPr>
          <a:xfrm>
            <a:off x="6187275" y="4052255"/>
            <a:ext cx="17235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 dirty="0">
                <a:solidFill>
                  <a:schemeClr val="accent5"/>
                </a:solidFill>
              </a:rPr>
              <a:t>特征值分解</a:t>
            </a:r>
          </a:p>
        </p:txBody>
      </p:sp>
    </p:spTree>
    <p:extLst>
      <p:ext uri="{BB962C8B-B14F-4D97-AF65-F5344CB8AC3E}">
        <p14:creationId xmlns:p14="http://schemas.microsoft.com/office/powerpoint/2010/main" val="125254597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实现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zh-CN" altLang="en-US" sz="3200" dirty="0">
                <a:solidFill>
                  <a:schemeClr val="tx1"/>
                </a:solidFill>
              </a:rPr>
              <a:t>特征值与特征向量的计算方法</a:t>
            </a:r>
          </a:p>
        </p:txBody>
      </p:sp>
    </p:spTree>
    <p:extLst>
      <p:ext uri="{BB962C8B-B14F-4D97-AF65-F5344CB8AC3E}">
        <p14:creationId xmlns:p14="http://schemas.microsoft.com/office/powerpoint/2010/main" val="97283697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048DB61-21F1-2941-85AD-2231B3127E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dirty="0"/>
              <a:t>实现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0588D28-0A8E-5A48-B52E-A0CD8FCEEE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zh-CN" altLang="en-US" dirty="0"/>
              <a:t>一个实数、对称、方阵</a:t>
            </a:r>
            <a:r>
              <a:rPr kumimoji="1" lang="en-US" altLang="zh-CN" dirty="0"/>
              <a:t>B</a:t>
            </a:r>
            <a:r>
              <a:rPr kumimoji="1" lang="zh-CN" altLang="en-US" dirty="0"/>
              <a:t>可以写作</a:t>
            </a:r>
            <a:endParaRPr kumimoji="1" lang="en-US" altLang="zh-CN" dirty="0"/>
          </a:p>
          <a:p>
            <a:endParaRPr kumimoji="1" lang="en-US" altLang="zh-CN" dirty="0"/>
          </a:p>
          <a:p>
            <a:endParaRPr kumimoji="1" lang="en-US" altLang="zh-CN" dirty="0"/>
          </a:p>
          <a:p>
            <a:r>
              <a:rPr kumimoji="1" lang="zh-CN" altLang="en-US" dirty="0"/>
              <a:t>其中对角阵</a:t>
            </a:r>
            <a:endParaRPr kumimoji="1" lang="en-US" altLang="zh-CN" dirty="0"/>
          </a:p>
          <a:p>
            <a:endParaRPr kumimoji="1" lang="en-US" altLang="zh-CN" dirty="0"/>
          </a:p>
          <a:p>
            <a:r>
              <a:rPr kumimoji="1" lang="zh-CN" altLang="en-US" dirty="0"/>
              <a:t>包括</a:t>
            </a:r>
            <a:r>
              <a:rPr kumimoji="1" lang="en-US" altLang="zh-CN" dirty="0"/>
              <a:t>B</a:t>
            </a:r>
            <a:r>
              <a:rPr kumimoji="1" lang="zh-CN" altLang="en-US" dirty="0"/>
              <a:t>的特征值</a:t>
            </a:r>
            <a:endParaRPr kumimoji="1" lang="en-US" altLang="zh-CN" dirty="0"/>
          </a:p>
          <a:p>
            <a:r>
              <a:rPr kumimoji="1" lang="en-US" altLang="zh-CN" dirty="0"/>
              <a:t>Q</a:t>
            </a:r>
            <a:r>
              <a:rPr kumimoji="1" lang="zh-CN" altLang="en-US" dirty="0"/>
              <a:t>是正交矩阵，它的列是</a:t>
            </a:r>
            <a:r>
              <a:rPr kumimoji="1" lang="en-US" altLang="zh-CN" dirty="0"/>
              <a:t>B</a:t>
            </a:r>
            <a:r>
              <a:rPr kumimoji="1" lang="zh-CN" altLang="en-US" dirty="0"/>
              <a:t>的特征向量</a:t>
            </a:r>
            <a:endParaRPr kumimoji="1" lang="en-US" altLang="zh-CN" dirty="0"/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6995E90F-5CFF-2B44-BCE3-854FD15537E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99791" y="2319050"/>
            <a:ext cx="1895061" cy="766774"/>
          </a:xfrm>
          <a:prstGeom prst="rect">
            <a:avLst/>
          </a:prstGeom>
        </p:spPr>
      </p:pic>
      <p:pic>
        <p:nvPicPr>
          <p:cNvPr id="5" name="图片 4">
            <a:extLst>
              <a:ext uri="{FF2B5EF4-FFF2-40B4-BE49-F238E27FC236}">
                <a16:creationId xmlns:a16="http://schemas.microsoft.com/office/drawing/2014/main" id="{AB37A4AD-7F15-5A4E-848A-85A440EBBDC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33259" y="3890996"/>
            <a:ext cx="2561593" cy="4320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16153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SVD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定义</a:t>
            </a:r>
            <a:endParaRPr lang="en-US" altLang="zh-CN" dirty="0"/>
          </a:p>
          <a:p>
            <a:r>
              <a:rPr lang="zh-CN" altLang="en-US" dirty="0"/>
              <a:t>降维</a:t>
            </a:r>
            <a:endParaRPr lang="en-US" altLang="zh-CN" dirty="0"/>
          </a:p>
          <a:p>
            <a:r>
              <a:rPr lang="zh-CN" altLang="en-US" dirty="0"/>
              <a:t>应用</a:t>
            </a:r>
            <a:endParaRPr lang="en-US" altLang="zh-CN" dirty="0"/>
          </a:p>
          <a:p>
            <a:r>
              <a:rPr lang="zh-CN" altLang="en-US" dirty="0"/>
              <a:t>计算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43078129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特征值与特征向量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定义</a:t>
            </a:r>
            <a:endParaRPr lang="en-US" altLang="zh-CN" dirty="0"/>
          </a:p>
          <a:p>
            <a:r>
              <a:rPr lang="zh-CN" altLang="en-US" dirty="0"/>
              <a:t>计算方法</a:t>
            </a:r>
            <a:endParaRPr lang="en-US" altLang="zh-CN" dirty="0"/>
          </a:p>
          <a:p>
            <a:r>
              <a:rPr lang="en-US" altLang="zh-CN" dirty="0"/>
              <a:t>Power Iteration</a:t>
            </a:r>
            <a:r>
              <a:rPr lang="zh-CN" altLang="en-US" dirty="0"/>
              <a:t>寻找特征对（</a:t>
            </a:r>
            <a:r>
              <a:rPr lang="en-US" altLang="zh-CN" dirty="0" err="1"/>
              <a:t>Eigenpairs</a:t>
            </a:r>
            <a:r>
              <a:rPr lang="zh-CN" altLang="en-US" dirty="0"/>
              <a:t>）</a:t>
            </a:r>
            <a:endParaRPr lang="en-US" altLang="zh-CN" dirty="0"/>
          </a:p>
          <a:p>
            <a:r>
              <a:rPr lang="zh-CN" altLang="en-US" dirty="0"/>
              <a:t>特征向量矩阵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60929244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定义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i="1" dirty="0"/>
              <a:t>M </a:t>
            </a:r>
            <a:r>
              <a:rPr lang="zh-CN" altLang="en-US" dirty="0"/>
              <a:t>矩阵，</a:t>
            </a:r>
            <a:r>
              <a:rPr lang="el-GR" altLang="zh-CN" i="1" dirty="0"/>
              <a:t> λ</a:t>
            </a:r>
            <a:r>
              <a:rPr lang="zh-CN" altLang="en-US" dirty="0"/>
              <a:t>常数，</a:t>
            </a:r>
            <a:r>
              <a:rPr lang="en-US" altLang="zh-CN" dirty="0"/>
              <a:t>e</a:t>
            </a:r>
            <a:r>
              <a:rPr lang="zh-CN" altLang="en-US" dirty="0"/>
              <a:t>非零列向量</a:t>
            </a:r>
            <a:endParaRPr lang="en-US" altLang="zh-CN" dirty="0"/>
          </a:p>
          <a:p>
            <a:r>
              <a:rPr lang="en-US" altLang="zh-CN" i="1" dirty="0"/>
              <a:t>M</a:t>
            </a:r>
            <a:r>
              <a:rPr lang="en-US" altLang="zh-CN" dirty="0"/>
              <a:t>e = </a:t>
            </a:r>
            <a:r>
              <a:rPr lang="el-GR" altLang="zh-CN" i="1" dirty="0"/>
              <a:t>λ</a:t>
            </a:r>
            <a:r>
              <a:rPr lang="en-US" altLang="zh-CN" dirty="0"/>
              <a:t>e</a:t>
            </a:r>
          </a:p>
          <a:p>
            <a:r>
              <a:rPr lang="zh-CN" altLang="en-US" dirty="0"/>
              <a:t>唯一确定一个</a:t>
            </a:r>
            <a:r>
              <a:rPr lang="en-US" altLang="zh-CN" dirty="0"/>
              <a:t>e</a:t>
            </a:r>
          </a:p>
          <a:p>
            <a:pPr lvl="1"/>
            <a:r>
              <a:rPr lang="en-US" altLang="zh-CN" dirty="0"/>
              <a:t>e</a:t>
            </a:r>
            <a:r>
              <a:rPr lang="zh-CN" altLang="en-US" dirty="0"/>
              <a:t>为</a:t>
            </a:r>
            <a:r>
              <a:rPr lang="en-US" altLang="zh-CN" dirty="0"/>
              <a:t>unit vector</a:t>
            </a:r>
          </a:p>
          <a:p>
            <a:pPr lvl="1"/>
            <a:r>
              <a:rPr lang="zh-CN" altLang="en-US" dirty="0"/>
              <a:t>第一个非零元素为正</a:t>
            </a:r>
            <a:endParaRPr lang="en-US" altLang="zh-CN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88391" y="4328331"/>
            <a:ext cx="4476182" cy="1019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797322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特征向量矩阵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特征向量是单位向量</a:t>
            </a:r>
            <a:endParaRPr lang="en-US" altLang="zh-CN" dirty="0"/>
          </a:p>
          <a:p>
            <a:r>
              <a:rPr lang="zh-CN" altLang="en-US" dirty="0"/>
              <a:t>特征向量之间正交</a:t>
            </a:r>
            <a:endParaRPr lang="en-US" altLang="zh-CN" dirty="0"/>
          </a:p>
          <a:p>
            <a:r>
              <a:rPr lang="zh-CN" altLang="en-US" dirty="0"/>
              <a:t>特征向量矩阵 </a:t>
            </a:r>
            <a:r>
              <a:rPr lang="en-US" altLang="zh-CN" dirty="0"/>
              <a:t>E </a:t>
            </a:r>
            <a:r>
              <a:rPr lang="zh-CN" altLang="en-US" dirty="0"/>
              <a:t>的特点</a:t>
            </a:r>
            <a:endParaRPr lang="en-US" altLang="zh-CN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09599" y="3781437"/>
            <a:ext cx="3224569" cy="439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517739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一般计算方法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1880217"/>
            <a:ext cx="7886700" cy="4351338"/>
          </a:xfrm>
        </p:spPr>
        <p:txBody>
          <a:bodyPr/>
          <a:lstStyle/>
          <a:p>
            <a:r>
              <a:rPr lang="zh-CN" altLang="en-US" dirty="0"/>
              <a:t>要                               ，                  的行列式等于</a:t>
            </a:r>
            <a:r>
              <a:rPr lang="en-US" altLang="zh-CN" dirty="0"/>
              <a:t>0</a:t>
            </a:r>
          </a:p>
          <a:p>
            <a:r>
              <a:rPr lang="zh-CN" altLang="en-US" dirty="0"/>
              <a:t>求得</a:t>
            </a:r>
            <a:r>
              <a:rPr lang="el-GR" altLang="zh-CN" i="1" dirty="0"/>
              <a:t>λ</a:t>
            </a:r>
            <a:endParaRPr lang="en-US" altLang="zh-CN" i="1" dirty="0"/>
          </a:p>
          <a:p>
            <a:r>
              <a:rPr lang="zh-CN" altLang="en-US" dirty="0"/>
              <a:t>然后通过</a:t>
            </a:r>
            <a:r>
              <a:rPr lang="en-US" altLang="zh-CN" i="1" dirty="0"/>
              <a:t>M</a:t>
            </a:r>
            <a:r>
              <a:rPr lang="en-US" altLang="zh-CN" dirty="0"/>
              <a:t>e = </a:t>
            </a:r>
            <a:r>
              <a:rPr lang="el-GR" altLang="zh-CN" i="1" dirty="0"/>
              <a:t>λ</a:t>
            </a:r>
            <a:r>
              <a:rPr lang="en-US" altLang="zh-CN" dirty="0"/>
              <a:t>e</a:t>
            </a:r>
            <a:r>
              <a:rPr lang="zh-CN" altLang="en-US" dirty="0"/>
              <a:t>求</a:t>
            </a:r>
            <a:r>
              <a:rPr lang="en-US" altLang="zh-CN" dirty="0"/>
              <a:t>e</a:t>
            </a:r>
          </a:p>
          <a:p>
            <a:r>
              <a:rPr lang="zh-CN" altLang="en-US" dirty="0"/>
              <a:t>计算复杂度</a:t>
            </a:r>
            <a:r>
              <a:rPr lang="en-US" altLang="zh-CN" i="1" dirty="0"/>
              <a:t>O</a:t>
            </a:r>
            <a:r>
              <a:rPr lang="en-US" altLang="zh-CN" dirty="0"/>
              <a:t>(</a:t>
            </a:r>
            <a:r>
              <a:rPr lang="en-US" altLang="zh-CN" i="1" dirty="0"/>
              <a:t>n</a:t>
            </a:r>
            <a:r>
              <a:rPr lang="en-US" altLang="zh-CN" baseline="30000" dirty="0"/>
              <a:t>3</a:t>
            </a:r>
            <a:r>
              <a:rPr lang="en-US" altLang="zh-CN" dirty="0"/>
              <a:t>)</a:t>
            </a:r>
          </a:p>
          <a:p>
            <a:endParaRPr lang="en-US" altLang="zh-CN" i="1" dirty="0"/>
          </a:p>
          <a:p>
            <a:endParaRPr lang="en-US" altLang="zh-CN" dirty="0"/>
          </a:p>
          <a:p>
            <a:endParaRPr lang="en-US" altLang="zh-CN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3547" y="1825625"/>
            <a:ext cx="2443235" cy="496702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33209" y="1892776"/>
            <a:ext cx="1424844" cy="374959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52009" y="4055886"/>
            <a:ext cx="1981200" cy="771525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161534" y="5115145"/>
            <a:ext cx="1971675" cy="276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843240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286000" cy="1244600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0313" y="1098488"/>
            <a:ext cx="7506034" cy="1481161"/>
          </a:xfrm>
          <a:prstGeom prst="rect">
            <a:avLst/>
          </a:prstGeom>
        </p:spPr>
      </p:pic>
      <p:sp>
        <p:nvSpPr>
          <p:cNvPr id="7" name="矩形 6"/>
          <p:cNvSpPr/>
          <p:nvPr/>
        </p:nvSpPr>
        <p:spPr>
          <a:xfrm>
            <a:off x="662220" y="2673046"/>
            <a:ext cx="295928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s-IS" altLang="zh-CN" sz="2800" i="1">
                <a:solidFill>
                  <a:srgbClr val="222222"/>
                </a:solidFill>
                <a:latin typeface="Arial" charset="0"/>
              </a:rPr>
              <a:t>λ</a:t>
            </a:r>
            <a:r>
              <a:rPr lang="is-IS" altLang="zh-CN" sz="2800">
                <a:solidFill>
                  <a:srgbClr val="222222"/>
                </a:solidFill>
                <a:latin typeface="Arial" charset="0"/>
              </a:rPr>
              <a:t> = 1 and </a:t>
            </a:r>
            <a:r>
              <a:rPr lang="is-IS" altLang="zh-CN" sz="2800" i="1">
                <a:solidFill>
                  <a:srgbClr val="222222"/>
                </a:solidFill>
                <a:latin typeface="Arial" charset="0"/>
              </a:rPr>
              <a:t>λ</a:t>
            </a:r>
            <a:r>
              <a:rPr lang="is-IS" altLang="zh-CN" sz="2800">
                <a:solidFill>
                  <a:srgbClr val="222222"/>
                </a:solidFill>
                <a:latin typeface="Arial" charset="0"/>
              </a:rPr>
              <a:t> = 3</a:t>
            </a:r>
            <a:endParaRPr lang="zh-CN" altLang="en-US" sz="2800" dirty="0"/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2506" y="3116600"/>
            <a:ext cx="5956300" cy="1308100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521616" y="3196266"/>
            <a:ext cx="2705100" cy="1244600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92506" y="4365333"/>
            <a:ext cx="6858000" cy="1384300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945897" y="4374900"/>
            <a:ext cx="2120900" cy="121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013466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Power Iteration</a:t>
            </a:r>
            <a:r>
              <a:rPr lang="zh-CN" altLang="en-US" dirty="0"/>
              <a:t>方法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任选一个向量</a:t>
            </a:r>
            <a:r>
              <a:rPr lang="en-US" altLang="zh-CN" dirty="0"/>
              <a:t>X</a:t>
            </a:r>
            <a:r>
              <a:rPr lang="en-US" altLang="zh-CN" baseline="-25000" dirty="0"/>
              <a:t>0</a:t>
            </a:r>
          </a:p>
          <a:p>
            <a:r>
              <a:rPr lang="zh-CN" altLang="en-US" dirty="0"/>
              <a:t>递归</a:t>
            </a:r>
            <a:endParaRPr lang="en-US" altLang="zh-CN" dirty="0"/>
          </a:p>
          <a:p>
            <a:endParaRPr lang="en-US" altLang="zh-CN" dirty="0"/>
          </a:p>
          <a:p>
            <a:r>
              <a:rPr lang="zh-CN" altLang="en-US" dirty="0"/>
              <a:t>误差 </a:t>
            </a:r>
            <a:r>
              <a:rPr lang="en-US" altLang="zh-CN" dirty="0" err="1"/>
              <a:t>Frobenius</a:t>
            </a:r>
            <a:r>
              <a:rPr lang="en-US" altLang="zh-CN" dirty="0"/>
              <a:t> norm                           </a:t>
            </a:r>
            <a:r>
              <a:rPr lang="zh-CN" altLang="en-US" dirty="0"/>
              <a:t>足够小时，停止</a:t>
            </a:r>
            <a:endParaRPr lang="en-US" altLang="zh-CN" dirty="0"/>
          </a:p>
          <a:p>
            <a:r>
              <a:rPr lang="zh-CN" altLang="en-US" dirty="0"/>
              <a:t>这个</a:t>
            </a:r>
            <a:r>
              <a:rPr lang="en-US" altLang="zh-CN" i="1" dirty="0" err="1"/>
              <a:t>X</a:t>
            </a:r>
            <a:r>
              <a:rPr lang="en-US" altLang="zh-CN" i="1" baseline="-25000" dirty="0" err="1"/>
              <a:t>k</a:t>
            </a:r>
            <a:r>
              <a:rPr lang="zh-CN" altLang="en-US" dirty="0"/>
              <a:t>就是</a:t>
            </a:r>
            <a:r>
              <a:rPr lang="en-US" altLang="zh-CN" dirty="0"/>
              <a:t>M</a:t>
            </a:r>
            <a:r>
              <a:rPr lang="zh-CN" altLang="en-US" dirty="0"/>
              <a:t>的主特征向量</a:t>
            </a:r>
            <a:endParaRPr lang="en-US" altLang="zh-CN" dirty="0"/>
          </a:p>
          <a:p>
            <a:r>
              <a:rPr lang="zh-CN" altLang="en-US" dirty="0"/>
              <a:t>然后通过 </a:t>
            </a:r>
            <a:r>
              <a:rPr lang="en-US" altLang="zh-CN" i="1" dirty="0" err="1"/>
              <a:t>M</a:t>
            </a:r>
            <a:r>
              <a:rPr lang="en-US" altLang="zh-CN" dirty="0" err="1"/>
              <a:t>x</a:t>
            </a:r>
            <a:r>
              <a:rPr lang="en-US" altLang="zh-CN" dirty="0"/>
              <a:t> = </a:t>
            </a:r>
            <a:r>
              <a:rPr lang="el-GR" altLang="zh-CN" i="1" dirty="0"/>
              <a:t>λ</a:t>
            </a:r>
            <a:r>
              <a:rPr lang="en-US" altLang="zh-CN" dirty="0"/>
              <a:t>x </a:t>
            </a:r>
            <a:r>
              <a:rPr lang="zh-CN" altLang="en-US" dirty="0"/>
              <a:t>求 </a:t>
            </a:r>
            <a:r>
              <a:rPr lang="el-GR" altLang="zh-CN" i="1" dirty="0"/>
              <a:t>λ</a:t>
            </a:r>
            <a:endParaRPr lang="en-US" altLang="zh-CN" i="1" dirty="0"/>
          </a:p>
          <a:p>
            <a:pPr lvl="1"/>
            <a:r>
              <a:rPr lang="en-US" altLang="zh-CN" dirty="0"/>
              <a:t>x</a:t>
            </a:r>
            <a:r>
              <a:rPr lang="zh-CN" altLang="en-US" dirty="0"/>
              <a:t>是一个单位向量：</a:t>
            </a:r>
            <a:r>
              <a:rPr lang="en-US" altLang="zh-CN" dirty="0"/>
              <a:t>X</a:t>
            </a:r>
            <a:r>
              <a:rPr lang="en-US" altLang="zh-CN" baseline="30000" dirty="0"/>
              <a:t>-1</a:t>
            </a:r>
            <a:r>
              <a:rPr lang="en-US" altLang="zh-CN" dirty="0"/>
              <a:t> = X</a:t>
            </a:r>
            <a:r>
              <a:rPr lang="en-US" altLang="zh-CN" baseline="30000" dirty="0"/>
              <a:t>T</a:t>
            </a:r>
          </a:p>
          <a:p>
            <a:pPr lvl="1"/>
            <a:endParaRPr lang="en-US" altLang="zh-CN" dirty="0"/>
          </a:p>
          <a:p>
            <a:pPr lvl="1"/>
            <a:endParaRPr lang="en-US" altLang="zh-CN" dirty="0"/>
          </a:p>
          <a:p>
            <a:pPr lvl="1"/>
            <a:endParaRPr lang="en-US" altLang="zh-CN" dirty="0"/>
          </a:p>
          <a:p>
            <a:pPr lvl="1"/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69058" y="2394187"/>
            <a:ext cx="2334188" cy="881275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47984" y="3329149"/>
            <a:ext cx="2088284" cy="480756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88499" y="5591790"/>
            <a:ext cx="1782735" cy="5851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797918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Power Iteration</a:t>
            </a:r>
            <a:r>
              <a:rPr lang="zh-CN" altLang="en-US" dirty="0"/>
              <a:t>方法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再找第二个特征对</a:t>
            </a:r>
            <a:endParaRPr lang="en-US" altLang="zh-CN" dirty="0"/>
          </a:p>
          <a:p>
            <a:r>
              <a:rPr lang="zh-CN" altLang="en-US" dirty="0"/>
              <a:t>在</a:t>
            </a:r>
            <a:r>
              <a:rPr lang="en-US" altLang="zh-CN" dirty="0"/>
              <a:t>M</a:t>
            </a:r>
            <a:r>
              <a:rPr lang="zh-CN" altLang="en-US" dirty="0"/>
              <a:t>中去掉第一个主特征向量的因素</a:t>
            </a:r>
            <a:endParaRPr lang="en-US" altLang="zh-CN" dirty="0"/>
          </a:p>
          <a:p>
            <a:endParaRPr lang="en-US" altLang="zh-CN" dirty="0"/>
          </a:p>
          <a:p>
            <a:r>
              <a:rPr lang="zh-CN" altLang="en-US" dirty="0"/>
              <a:t>然后类似计算</a:t>
            </a: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02884" y="2798287"/>
            <a:ext cx="2944932" cy="4908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705064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Map-Reduce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算法</a:t>
            </a:r>
            <a:r>
              <a:rPr lang="en-US" altLang="zh-CN" dirty="0"/>
              <a:t>: </a:t>
            </a:r>
            <a:r>
              <a:rPr lang="zh-CN" altLang="en-US" dirty="0"/>
              <a:t>矩阵乘法</a:t>
            </a:r>
          </a:p>
        </p:txBody>
      </p:sp>
    </p:spTree>
    <p:extLst>
      <p:ext uri="{BB962C8B-B14F-4D97-AF65-F5344CB8AC3E}">
        <p14:creationId xmlns:p14="http://schemas.microsoft.com/office/powerpoint/2010/main" val="270982957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Map-Reduce: </a:t>
            </a:r>
            <a:r>
              <a:rPr lang="zh-CN" altLang="en-US" dirty="0"/>
              <a:t>矩阵乘法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1690689"/>
            <a:ext cx="7886700" cy="4351338"/>
          </a:xfrm>
        </p:spPr>
        <p:txBody>
          <a:bodyPr>
            <a:normAutofit fontScale="92500" lnSpcReduction="10000"/>
          </a:bodyPr>
          <a:lstStyle/>
          <a:p>
            <a:r>
              <a:rPr lang="en-US" altLang="zh-CN" dirty="0"/>
              <a:t>PageRank</a:t>
            </a:r>
          </a:p>
          <a:p>
            <a:r>
              <a:rPr lang="en-US" altLang="zh-CN" dirty="0"/>
              <a:t>n × n </a:t>
            </a:r>
            <a:r>
              <a:rPr lang="zh-CN" altLang="en-US" dirty="0"/>
              <a:t>矩阵 </a:t>
            </a:r>
            <a:r>
              <a:rPr lang="en-US" altLang="zh-CN" dirty="0"/>
              <a:t>M</a:t>
            </a:r>
          </a:p>
          <a:p>
            <a:r>
              <a:rPr lang="en-US" altLang="zh-CN" dirty="0"/>
              <a:t>n × 1 </a:t>
            </a:r>
            <a:r>
              <a:rPr lang="zh-CN" altLang="en-US" dirty="0"/>
              <a:t>向量 </a:t>
            </a:r>
            <a:r>
              <a:rPr lang="en-US" altLang="zh-CN" dirty="0"/>
              <a:t>V</a:t>
            </a:r>
          </a:p>
          <a:p>
            <a:r>
              <a:rPr lang="en-US" altLang="zh-CN" dirty="0"/>
              <a:t>M ×V</a:t>
            </a:r>
          </a:p>
          <a:p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r>
              <a:rPr lang="zh-CN" altLang="en-US" dirty="0">
                <a:latin typeface="Times" pitchFamily="18" charset="0"/>
              </a:rPr>
              <a:t>通过</a:t>
            </a:r>
            <a:r>
              <a:rPr lang="en-US" altLang="zh-CN" dirty="0">
                <a:latin typeface="Times" pitchFamily="18" charset="0"/>
              </a:rPr>
              <a:t>key</a:t>
            </a:r>
            <a:r>
              <a:rPr lang="zh-CN" altLang="en-US" dirty="0">
                <a:latin typeface="Times" pitchFamily="18" charset="0"/>
              </a:rPr>
              <a:t>，把计算元素（</a:t>
            </a:r>
            <a:r>
              <a:rPr lang="en-US" altLang="zh-CN" i="1" dirty="0">
                <a:latin typeface="Times" pitchFamily="18" charset="0"/>
              </a:rPr>
              <a:t> </a:t>
            </a:r>
            <a:r>
              <a:rPr lang="en-US" altLang="zh-CN" i="1" dirty="0" err="1">
                <a:latin typeface="Times" pitchFamily="18" charset="0"/>
              </a:rPr>
              <a:t>m</a:t>
            </a:r>
            <a:r>
              <a:rPr lang="en-US" altLang="zh-CN" i="1" baseline="-25000" dirty="0" err="1">
                <a:latin typeface="Times" pitchFamily="18" charset="0"/>
              </a:rPr>
              <a:t>ij</a:t>
            </a:r>
            <a:r>
              <a:rPr lang="en-US" altLang="zh-CN" i="1" dirty="0" err="1">
                <a:latin typeface="Times" pitchFamily="18" charset="0"/>
              </a:rPr>
              <a:t>v</a:t>
            </a:r>
            <a:r>
              <a:rPr lang="en-US" altLang="zh-CN" i="1" baseline="-25000" dirty="0" err="1">
                <a:latin typeface="Times" pitchFamily="18" charset="0"/>
              </a:rPr>
              <a:t>j</a:t>
            </a:r>
            <a:r>
              <a:rPr lang="en-US" altLang="zh-CN" i="1" baseline="-25000" dirty="0">
                <a:latin typeface="Times" pitchFamily="18" charset="0"/>
              </a:rPr>
              <a:t> </a:t>
            </a:r>
            <a:r>
              <a:rPr lang="zh-CN" altLang="en-US" dirty="0">
                <a:latin typeface="Times" pitchFamily="18" charset="0"/>
              </a:rPr>
              <a:t>）</a:t>
            </a:r>
            <a:r>
              <a:rPr lang="en-US" altLang="zh-CN" dirty="0">
                <a:latin typeface="Times" pitchFamily="18" charset="0"/>
              </a:rPr>
              <a:t>Partition</a:t>
            </a:r>
            <a:r>
              <a:rPr lang="zh-CN" altLang="en-US" dirty="0">
                <a:latin typeface="Times" pitchFamily="18" charset="0"/>
              </a:rPr>
              <a:t>到一个</a:t>
            </a:r>
            <a:r>
              <a:rPr lang="en-US" altLang="zh-CN" dirty="0">
                <a:latin typeface="Times" pitchFamily="18" charset="0"/>
              </a:rPr>
              <a:t>Reducer</a:t>
            </a:r>
            <a:r>
              <a:rPr lang="zh-CN" altLang="en-US" dirty="0">
                <a:latin typeface="Times" pitchFamily="18" charset="0"/>
              </a:rPr>
              <a:t>去</a:t>
            </a:r>
            <a:endParaRPr lang="en-US" altLang="zh-CN" dirty="0">
              <a:latin typeface="Times" pitchFamily="18" charset="0"/>
            </a:endParaRPr>
          </a:p>
          <a:p>
            <a:pPr lvl="1"/>
            <a:r>
              <a:rPr lang="en-US" altLang="zh-CN" sz="3000" dirty="0">
                <a:latin typeface="Times" pitchFamily="18" charset="0"/>
              </a:rPr>
              <a:t>Key</a:t>
            </a:r>
            <a:r>
              <a:rPr lang="zh-CN" altLang="en-US" sz="3000" dirty="0">
                <a:latin typeface="Times" pitchFamily="18" charset="0"/>
              </a:rPr>
              <a:t>： </a:t>
            </a:r>
            <a:r>
              <a:rPr lang="en-US" altLang="zh-CN" sz="3000" i="1" dirty="0" err="1">
                <a:latin typeface="Times" pitchFamily="18" charset="0"/>
              </a:rPr>
              <a:t>i</a:t>
            </a:r>
            <a:endParaRPr lang="en-US" altLang="zh-CN" sz="3000" i="1" dirty="0">
              <a:latin typeface="Times" pitchFamily="18" charset="0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33700" y="3391694"/>
            <a:ext cx="2515162" cy="1317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332899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Map-Reduce: </a:t>
            </a:r>
            <a:r>
              <a:rPr lang="zh-CN" altLang="en-US" dirty="0"/>
              <a:t>矩阵乘法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V</a:t>
            </a:r>
            <a:r>
              <a:rPr lang="zh-CN" altLang="en-US" dirty="0"/>
              <a:t>特别大</a:t>
            </a:r>
            <a:endParaRPr lang="en-US" altLang="zh-CN" dirty="0"/>
          </a:p>
          <a:p>
            <a:r>
              <a:rPr lang="en-US" altLang="zh-CN" dirty="0"/>
              <a:t>PageRank</a:t>
            </a:r>
          </a:p>
          <a:p>
            <a:pPr lvl="1"/>
            <a:r>
              <a:rPr lang="en-US" altLang="zh-CN" dirty="0"/>
              <a:t>n</a:t>
            </a:r>
            <a:r>
              <a:rPr lang="zh-CN" altLang="en-US" dirty="0"/>
              <a:t> </a:t>
            </a:r>
            <a:r>
              <a:rPr lang="en-US" altLang="zh-CN" dirty="0"/>
              <a:t>= 20+ Billion</a:t>
            </a:r>
          </a:p>
          <a:p>
            <a:r>
              <a:rPr lang="zh-CN" altLang="en-US" dirty="0"/>
              <a:t>怎么办？</a:t>
            </a:r>
            <a:endParaRPr lang="en-US" altLang="zh-CN" dirty="0"/>
          </a:p>
          <a:p>
            <a:r>
              <a:rPr lang="zh-CN" altLang="en-US" dirty="0"/>
              <a:t>把</a:t>
            </a:r>
            <a:r>
              <a:rPr lang="en-US" altLang="zh-CN" dirty="0"/>
              <a:t>V</a:t>
            </a:r>
            <a:r>
              <a:rPr lang="zh-CN" altLang="en-US" dirty="0"/>
              <a:t>和</a:t>
            </a:r>
            <a:r>
              <a:rPr lang="en-US" altLang="zh-CN" dirty="0"/>
              <a:t>M</a:t>
            </a:r>
            <a:r>
              <a:rPr lang="zh-CN" altLang="en-US" dirty="0"/>
              <a:t>分块</a:t>
            </a:r>
            <a:endParaRPr lang="en-US" altLang="zh-CN" dirty="0"/>
          </a:p>
          <a:p>
            <a:pPr lvl="1"/>
            <a:r>
              <a:rPr lang="en-US" altLang="zh-CN" dirty="0">
                <a:latin typeface="Times" pitchFamily="18" charset="0"/>
              </a:rPr>
              <a:t>(</a:t>
            </a:r>
            <a:r>
              <a:rPr lang="en-US" altLang="zh-CN" i="1" dirty="0">
                <a:latin typeface="Times" pitchFamily="18" charset="0"/>
              </a:rPr>
              <a:t> </a:t>
            </a:r>
            <a:r>
              <a:rPr lang="en-US" altLang="zh-CN" i="1" dirty="0" err="1">
                <a:latin typeface="Times" pitchFamily="18" charset="0"/>
              </a:rPr>
              <a:t>i</a:t>
            </a:r>
            <a:r>
              <a:rPr lang="en-US" altLang="zh-CN" i="1" dirty="0">
                <a:latin typeface="Times" pitchFamily="18" charset="0"/>
              </a:rPr>
              <a:t> , </a:t>
            </a:r>
            <a:r>
              <a:rPr lang="en-US" altLang="zh-CN" i="1" dirty="0" err="1">
                <a:latin typeface="Times" pitchFamily="18" charset="0"/>
              </a:rPr>
              <a:t>m</a:t>
            </a:r>
            <a:r>
              <a:rPr lang="en-US" altLang="zh-CN" i="1" baseline="-25000" dirty="0" err="1">
                <a:latin typeface="Times" pitchFamily="18" charset="0"/>
              </a:rPr>
              <a:t>ij</a:t>
            </a:r>
            <a:r>
              <a:rPr lang="en-US" altLang="zh-CN" i="1" dirty="0" err="1">
                <a:latin typeface="Times" pitchFamily="18" charset="0"/>
              </a:rPr>
              <a:t>v</a:t>
            </a:r>
            <a:r>
              <a:rPr lang="en-US" altLang="zh-CN" i="1" baseline="-25000" dirty="0" err="1">
                <a:latin typeface="Times" pitchFamily="18" charset="0"/>
              </a:rPr>
              <a:t>j</a:t>
            </a:r>
            <a:r>
              <a:rPr lang="en-US" altLang="zh-CN" i="1" dirty="0">
                <a:latin typeface="Times" pitchFamily="18" charset="0"/>
              </a:rPr>
              <a:t> </a:t>
            </a:r>
            <a:r>
              <a:rPr lang="en-US" altLang="zh-CN" dirty="0">
                <a:latin typeface="Times" pitchFamily="18" charset="0"/>
              </a:rPr>
              <a:t>)</a:t>
            </a:r>
            <a:endParaRPr lang="zh-CN" altLang="en-US" baseline="-25000" dirty="0">
              <a:latin typeface="Times" pitchFamily="18" charset="0"/>
            </a:endParaRPr>
          </a:p>
          <a:p>
            <a:pPr lvl="1"/>
            <a:endParaRPr lang="zh-CN" altLang="en-US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50882" y="1825625"/>
            <a:ext cx="5448314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0797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定义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r </a:t>
            </a:r>
            <a:r>
              <a:rPr lang="zh-CN" altLang="en-US" dirty="0"/>
              <a:t>是 </a:t>
            </a:r>
            <a:r>
              <a:rPr lang="en-US" altLang="zh-CN" dirty="0"/>
              <a:t>A </a:t>
            </a:r>
            <a:r>
              <a:rPr lang="zh-CN" altLang="en-US" dirty="0"/>
              <a:t>的 </a:t>
            </a:r>
            <a:r>
              <a:rPr lang="en-US" altLang="zh-CN" dirty="0"/>
              <a:t>Rank </a:t>
            </a:r>
            <a:r>
              <a:rPr lang="zh-CN" altLang="en-US" dirty="0"/>
              <a:t>（秩）</a:t>
            </a:r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r>
              <a:rPr lang="en-US" altLang="zh-CN" sz="2400" dirty="0"/>
              <a:t>U</a:t>
            </a:r>
            <a:r>
              <a:rPr lang="zh-CN" altLang="en-US" sz="2400" dirty="0"/>
              <a:t>：左奇异向量 </a:t>
            </a:r>
            <a:r>
              <a:rPr lang="en-US" altLang="zh-CN" sz="2400" dirty="0"/>
              <a:t>Left singular vectors </a:t>
            </a:r>
            <a:r>
              <a:rPr lang="zh-CN" altLang="en-US" sz="2400" dirty="0"/>
              <a:t>单位正交矩阵</a:t>
            </a:r>
            <a:endParaRPr lang="en-US" altLang="zh-CN" sz="2400" dirty="0"/>
          </a:p>
          <a:p>
            <a:r>
              <a:rPr lang="en-US" altLang="zh-CN" sz="2400" dirty="0"/>
              <a:t>   </a:t>
            </a:r>
            <a:r>
              <a:rPr lang="zh-CN" altLang="en-US" sz="2400" dirty="0"/>
              <a:t>：奇异值 </a:t>
            </a:r>
            <a:r>
              <a:rPr lang="en-US" altLang="zh-CN" sz="2400" dirty="0"/>
              <a:t>Singular values</a:t>
            </a:r>
            <a:r>
              <a:rPr lang="zh-CN" altLang="en-US" sz="2400" dirty="0"/>
              <a:t>对角阵，</a:t>
            </a:r>
            <a:endParaRPr lang="en-US" altLang="zh-CN" sz="2400" dirty="0"/>
          </a:p>
          <a:p>
            <a:r>
              <a:rPr lang="en-US" altLang="zh-CN" sz="2400" dirty="0"/>
              <a:t>V</a:t>
            </a:r>
            <a:r>
              <a:rPr lang="zh-CN" altLang="en-US" sz="2400" dirty="0"/>
              <a:t>：右奇异向量 </a:t>
            </a:r>
            <a:r>
              <a:rPr lang="en-US" altLang="zh-CN" sz="2400" dirty="0"/>
              <a:t>Right singular vectors </a:t>
            </a:r>
            <a:r>
              <a:rPr lang="zh-CN" altLang="en-US" sz="2400" dirty="0"/>
              <a:t>单位正交矩阵</a:t>
            </a:r>
            <a:endParaRPr lang="en-US" altLang="zh-CN" sz="2400" dirty="0"/>
          </a:p>
          <a:p>
            <a:r>
              <a:rPr lang="zh-CN" altLang="en-US" dirty="0"/>
              <a:t>得到了原矩阵的</a:t>
            </a:r>
            <a:r>
              <a:rPr lang="en-US" altLang="zh-CN" dirty="0"/>
              <a:t>m</a:t>
            </a:r>
            <a:r>
              <a:rPr lang="zh-CN" altLang="en-US" dirty="0"/>
              <a:t>行，</a:t>
            </a:r>
            <a:r>
              <a:rPr lang="en-US" altLang="zh-CN" dirty="0"/>
              <a:t>n</a:t>
            </a:r>
            <a:r>
              <a:rPr lang="zh-CN" altLang="en-US" dirty="0"/>
              <a:t>列元素的</a:t>
            </a:r>
            <a:r>
              <a:rPr lang="en-US" altLang="zh-CN" dirty="0"/>
              <a:t>r</a:t>
            </a:r>
            <a:r>
              <a:rPr lang="zh-CN" altLang="en-US" dirty="0"/>
              <a:t>维隐式表征</a:t>
            </a:r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6727" y="2412482"/>
            <a:ext cx="8048625" cy="828675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6567" y="4309993"/>
            <a:ext cx="356199" cy="395777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25625" y="4309991"/>
            <a:ext cx="2135235" cy="352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96441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Map-Reduce: </a:t>
            </a:r>
            <a:r>
              <a:rPr lang="zh-CN" altLang="en-US" dirty="0"/>
              <a:t>矩阵乘法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altLang="zh-CN" sz="4000" dirty="0"/>
          </a:p>
          <a:p>
            <a:endParaRPr lang="en-US" altLang="zh-CN" sz="4000" dirty="0"/>
          </a:p>
          <a:p>
            <a:endParaRPr lang="en-US" altLang="zh-CN" sz="4000" dirty="0"/>
          </a:p>
          <a:p>
            <a:r>
              <a:rPr lang="en-US" altLang="zh-CN" sz="4000" dirty="0"/>
              <a:t>Key:  (</a:t>
            </a:r>
            <a:r>
              <a:rPr lang="en-US" altLang="zh-CN" sz="4000" dirty="0" err="1"/>
              <a:t>i,k</a:t>
            </a:r>
            <a:r>
              <a:rPr lang="en-US" altLang="zh-CN" sz="4000" dirty="0"/>
              <a:t>)</a:t>
            </a:r>
          </a:p>
          <a:p>
            <a:endParaRPr lang="en-US" altLang="zh-CN" sz="4000" dirty="0"/>
          </a:p>
          <a:p>
            <a:pPr lvl="1"/>
            <a:endParaRPr lang="zh-CN" altLang="en-US" sz="3600" dirty="0"/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52712" y="2237105"/>
            <a:ext cx="3134728" cy="11439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934614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SVD</a:t>
            </a:r>
            <a:r>
              <a:rPr lang="zh-CN" altLang="en-US" dirty="0"/>
              <a:t>的问题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结果难以解释</a:t>
            </a:r>
            <a:endParaRPr lang="en-US" altLang="zh-CN" dirty="0"/>
          </a:p>
          <a:p>
            <a:pPr lvl="1"/>
            <a:r>
              <a:rPr lang="zh-CN" altLang="en-US" dirty="0"/>
              <a:t>为什么这么多维？</a:t>
            </a:r>
            <a:endParaRPr lang="en-US" altLang="zh-CN" dirty="0"/>
          </a:p>
          <a:p>
            <a:r>
              <a:rPr lang="en-US" altLang="zh-CN" dirty="0"/>
              <a:t>U</a:t>
            </a:r>
            <a:r>
              <a:rPr lang="zh-CN" altLang="en-US" dirty="0"/>
              <a:t>和</a:t>
            </a:r>
            <a:r>
              <a:rPr lang="en-US" altLang="zh-CN" dirty="0"/>
              <a:t>V</a:t>
            </a:r>
            <a:r>
              <a:rPr lang="zh-CN" altLang="en-US" dirty="0"/>
              <a:t>很</a:t>
            </a:r>
            <a:r>
              <a:rPr lang="en-US" altLang="zh-CN" dirty="0"/>
              <a:t>Dense</a:t>
            </a:r>
            <a:r>
              <a:rPr lang="zh-CN" altLang="en-US" dirty="0"/>
              <a:t>！</a:t>
            </a:r>
            <a:endParaRPr lang="en-US" altLang="zh-CN" dirty="0"/>
          </a:p>
          <a:p>
            <a:pPr lvl="1"/>
            <a:r>
              <a:rPr lang="zh-CN" altLang="en-US" dirty="0"/>
              <a:t>占空间多</a:t>
            </a:r>
            <a:endParaRPr lang="en-US" altLang="zh-CN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52022" y="3181168"/>
            <a:ext cx="6182547" cy="32776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949066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比较</a:t>
            </a: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06845" y="1557160"/>
            <a:ext cx="6008356" cy="4888271"/>
          </a:xfrm>
          <a:prstGeom prst="rect">
            <a:avLst/>
          </a:prstGeom>
        </p:spPr>
      </p:pic>
      <p:sp>
        <p:nvSpPr>
          <p:cNvPr id="3" name="矩形 2">
            <a:extLst>
              <a:ext uri="{FF2B5EF4-FFF2-40B4-BE49-F238E27FC236}">
                <a16:creationId xmlns:a16="http://schemas.microsoft.com/office/drawing/2014/main" id="{CF96112C-7069-4243-A1EC-0500C48BF353}"/>
              </a:ext>
            </a:extLst>
          </p:cNvPr>
          <p:cNvSpPr/>
          <p:nvPr/>
        </p:nvSpPr>
        <p:spPr>
          <a:xfrm>
            <a:off x="3598704" y="591811"/>
            <a:ext cx="41633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/>
              <a:t>https://www.pnas.org/content/106/3/697</a:t>
            </a:r>
          </a:p>
        </p:txBody>
      </p:sp>
    </p:spTree>
    <p:extLst>
      <p:ext uri="{BB962C8B-B14F-4D97-AF65-F5344CB8AC3E}">
        <p14:creationId xmlns:p14="http://schemas.microsoft.com/office/powerpoint/2010/main" val="176773457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5494C82-DA09-A842-9316-C9AD1FACD2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dirty="0"/>
              <a:t>自学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032903A-ABA2-5A46-A6B6-F8BF057972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56952"/>
            <a:ext cx="7886700" cy="5066270"/>
          </a:xfrm>
        </p:spPr>
        <p:txBody>
          <a:bodyPr>
            <a:normAutofit/>
          </a:bodyPr>
          <a:lstStyle/>
          <a:p>
            <a:r>
              <a:rPr kumimoji="1" lang="zh-CN" altLang="en-US" dirty="0"/>
              <a:t>自学</a:t>
            </a:r>
            <a:r>
              <a:rPr kumimoji="1" lang="en-US" altLang="zh-CN" dirty="0"/>
              <a:t>UCSD</a:t>
            </a:r>
            <a:r>
              <a:rPr kumimoji="1" lang="zh-CN" altLang="en-US" dirty="0"/>
              <a:t> 天气降维分析部分视频，简答题</a:t>
            </a:r>
            <a:endParaRPr kumimoji="1" lang="en-US" altLang="zh-CN" dirty="0"/>
          </a:p>
          <a:p>
            <a:pPr lvl="1"/>
            <a:r>
              <a:rPr kumimoji="1" lang="en-US" altLang="zh-CN" dirty="0">
                <a:hlinkClick r:id="rId2"/>
              </a:rPr>
              <a:t>https://courses.edx.org/courses/course-v1:UCSanDiegoX+DSE230x+1T2018/jump_to/block-v1:UCSanDiegoX+DSE230x+1T2018+type@vertical+block@d5bab721380d4c678e63eabfbc653572</a:t>
            </a:r>
            <a:endParaRPr kumimoji="1" lang="en-US" altLang="zh-CN" dirty="0"/>
          </a:p>
          <a:p>
            <a:pPr lvl="1"/>
            <a:r>
              <a:rPr kumimoji="1" lang="en-US" altLang="zh-CN" dirty="0">
                <a:hlinkClick r:id="rId3"/>
              </a:rPr>
              <a:t>https://courses.edx.org/courses/course-v1:UCSanDiegoX+DSE230x+1T2018/jump_to/block-v1:UCSanDiegoX+DSE230x+1T2018+type@vertical+block@f4f4e1e89f4a4672a6a4b412439234ce</a:t>
            </a:r>
            <a:endParaRPr kumimoji="1" lang="en-US" altLang="zh-CN" dirty="0"/>
          </a:p>
          <a:p>
            <a:r>
              <a:rPr kumimoji="1" lang="zh-CN" altLang="en-US" dirty="0"/>
              <a:t>练习</a:t>
            </a:r>
            <a:endParaRPr kumimoji="1" lang="en-US" altLang="zh-CN" dirty="0"/>
          </a:p>
          <a:p>
            <a:pPr lvl="1"/>
            <a:r>
              <a:rPr kumimoji="1" lang="en-US" altLang="zh-CN" dirty="0"/>
              <a:t>Section2-Weather-PCA/</a:t>
            </a:r>
            <a:r>
              <a:rPr kumimoji="1" lang="zh-CN" altLang="en-US" dirty="0"/>
              <a:t>目录下</a:t>
            </a:r>
            <a:r>
              <a:rPr kumimoji="1" lang="en-US" altLang="zh-CN" dirty="0" err="1"/>
              <a:t>ipynb</a:t>
            </a:r>
            <a:endParaRPr kumimoji="1" lang="en-US" altLang="zh-CN" dirty="0"/>
          </a:p>
          <a:p>
            <a:pPr lvl="1"/>
            <a:r>
              <a:rPr lang="en-US" altLang="zh-CN" dirty="0">
                <a:hlinkClick r:id="rId4"/>
              </a:rPr>
              <a:t>https://spark.apache.org/docs/2.2.0/mllib-dimensionality-reduction.html</a:t>
            </a:r>
            <a:endParaRPr kumimoji="1"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10367663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5494C82-DA09-A842-9316-C9AD1FACD2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dirty="0"/>
              <a:t>自学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032903A-ABA2-5A46-A6B6-F8BF057972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56952"/>
            <a:ext cx="7886700" cy="5066270"/>
          </a:xfrm>
        </p:spPr>
        <p:txBody>
          <a:bodyPr>
            <a:normAutofit/>
          </a:bodyPr>
          <a:lstStyle/>
          <a:p>
            <a:r>
              <a:rPr kumimoji="1" lang="en-US" altLang="zh-CN" dirty="0"/>
              <a:t>UCSD</a:t>
            </a:r>
            <a:r>
              <a:rPr kumimoji="1" lang="zh-CN" altLang="en-US" dirty="0"/>
              <a:t> 作业 </a:t>
            </a:r>
            <a:r>
              <a:rPr kumimoji="1" lang="en-US" altLang="zh-CN" dirty="0"/>
              <a:t>4</a:t>
            </a:r>
            <a:r>
              <a:rPr kumimoji="1" lang="zh-CN" altLang="en-US" dirty="0"/>
              <a:t>：</a:t>
            </a:r>
            <a:r>
              <a:rPr kumimoji="1" lang="en-US" altLang="zh-CN" dirty="0"/>
              <a:t>PCA</a:t>
            </a:r>
            <a:r>
              <a:rPr kumimoji="1" lang="zh-CN" altLang="en-US" dirty="0"/>
              <a:t>华盛顿州天气时间序列降维分析</a:t>
            </a:r>
            <a:endParaRPr kumimoji="1" lang="en-US" altLang="zh-CN" dirty="0"/>
          </a:p>
          <a:p>
            <a:pPr lvl="1"/>
            <a:r>
              <a:rPr kumimoji="1" lang="en-US" altLang="zh-CN" dirty="0">
                <a:hlinkClick r:id="rId2"/>
              </a:rPr>
              <a:t>https://courses.edx.org/courses/course-v1:UCSanDiegoX+DSE230x+1T2018/jump_to/block-v1:UCSanDiegoX+DSE230x+1T2018+type@vertical+block@f474014ecdc8412c94985852b260b62f</a:t>
            </a:r>
            <a:endParaRPr kumimoji="1" lang="en-US" altLang="zh-CN" dirty="0"/>
          </a:p>
          <a:p>
            <a:pPr lvl="1"/>
            <a:r>
              <a:rPr kumimoji="1" lang="zh-CN" altLang="en-US"/>
              <a:t>回答</a:t>
            </a:r>
            <a:r>
              <a:rPr kumimoji="1" lang="zh-CN" altLang="en-US" dirty="0"/>
              <a:t>作业问题，完成实验报告（建议使用作业模板）</a:t>
            </a:r>
            <a:endParaRPr kumimoji="1" lang="en-US" altLang="zh-CN" dirty="0"/>
          </a:p>
          <a:p>
            <a:pPr lvl="2"/>
            <a:endParaRPr kumimoji="1"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93333716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20C95B9-1548-0548-854A-70CB3BC4F4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dirty="0"/>
              <a:t>作业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EB99FF4-4117-3146-811B-E20B77E93A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zh-CN" altLang="en-US" dirty="0"/>
              <a:t>斯坦福</a:t>
            </a:r>
            <a:r>
              <a:rPr kumimoji="1" lang="en-US" altLang="zh-CN" dirty="0"/>
              <a:t>hw2</a:t>
            </a:r>
            <a:r>
              <a:rPr kumimoji="1" lang="zh-CN" altLang="en-US"/>
              <a:t>，第一题</a:t>
            </a:r>
          </a:p>
        </p:txBody>
      </p:sp>
    </p:spTree>
    <p:extLst>
      <p:ext uri="{BB962C8B-B14F-4D97-AF65-F5344CB8AC3E}">
        <p14:creationId xmlns:p14="http://schemas.microsoft.com/office/powerpoint/2010/main" val="32843270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78313" y="392424"/>
            <a:ext cx="7886700" cy="1325563"/>
          </a:xfrm>
        </p:spPr>
        <p:txBody>
          <a:bodyPr/>
          <a:lstStyle/>
          <a:p>
            <a:r>
              <a:rPr lang="zh-CN" altLang="en-US" dirty="0"/>
              <a:t>例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8313" y="1852921"/>
            <a:ext cx="7886700" cy="4351338"/>
          </a:xfrm>
        </p:spPr>
        <p:txBody>
          <a:bodyPr/>
          <a:lstStyle/>
          <a:p>
            <a:r>
              <a:rPr lang="zh-CN" altLang="en-US" dirty="0"/>
              <a:t>二维</a:t>
            </a:r>
            <a:endParaRPr lang="en-US" altLang="zh-CN" dirty="0"/>
          </a:p>
          <a:p>
            <a:r>
              <a:rPr lang="en-US" altLang="zh-CN" dirty="0"/>
              <a:t>M</a:t>
            </a:r>
            <a:r>
              <a:rPr lang="zh-CN" altLang="en-US" dirty="0"/>
              <a:t>的秩 </a:t>
            </a:r>
            <a:r>
              <a:rPr lang="en-US" altLang="zh-CN" dirty="0"/>
              <a:t>r = 2</a:t>
            </a:r>
            <a:endParaRPr lang="zh-CN" altLang="en-US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4957" y="3302207"/>
            <a:ext cx="8473412" cy="2779222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2756639" y="2959619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 dirty="0">
                <a:solidFill>
                  <a:schemeClr val="accent5"/>
                </a:solidFill>
              </a:rPr>
              <a:t>科幻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3414912" y="2959619"/>
            <a:ext cx="6495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 dirty="0">
                <a:solidFill>
                  <a:schemeClr val="accent5"/>
                </a:solidFill>
              </a:rPr>
              <a:t>浪漫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2330333" y="6081431"/>
            <a:ext cx="24400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 dirty="0">
                <a:solidFill>
                  <a:schemeClr val="accent2"/>
                </a:solidFill>
              </a:rPr>
              <a:t>用户 </a:t>
            </a:r>
            <a:r>
              <a:rPr lang="en-US" altLang="zh-CN" sz="2400" b="1" dirty="0">
                <a:solidFill>
                  <a:schemeClr val="accent2"/>
                </a:solidFill>
              </a:rPr>
              <a:t>– </a:t>
            </a:r>
            <a:r>
              <a:rPr lang="zh-CN" altLang="en-US" sz="2400" b="1" dirty="0">
                <a:solidFill>
                  <a:schemeClr val="accent2"/>
                </a:solidFill>
              </a:rPr>
              <a:t>概念 矩阵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4064449" y="3566927"/>
            <a:ext cx="21098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 dirty="0">
                <a:solidFill>
                  <a:schemeClr val="accent2"/>
                </a:solidFill>
              </a:rPr>
              <a:t>概念强度矩阵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5796120" y="5022846"/>
            <a:ext cx="24400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 dirty="0">
                <a:solidFill>
                  <a:schemeClr val="accent2"/>
                </a:solidFill>
              </a:rPr>
              <a:t>电影 </a:t>
            </a:r>
            <a:r>
              <a:rPr lang="en-US" altLang="zh-CN" sz="2400" b="1" dirty="0">
                <a:solidFill>
                  <a:schemeClr val="accent2"/>
                </a:solidFill>
              </a:rPr>
              <a:t>– </a:t>
            </a:r>
            <a:r>
              <a:rPr lang="zh-CN" altLang="en-US" sz="2400" b="1" dirty="0">
                <a:solidFill>
                  <a:schemeClr val="accent2"/>
                </a:solidFill>
              </a:rPr>
              <a:t>概念 矩阵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4292979" y="4871134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 dirty="0">
                <a:solidFill>
                  <a:schemeClr val="accent5"/>
                </a:solidFill>
              </a:rPr>
              <a:t>科幻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4853229" y="4870343"/>
            <a:ext cx="6495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 dirty="0">
                <a:solidFill>
                  <a:schemeClr val="accent5"/>
                </a:solidFill>
              </a:rPr>
              <a:t>浪漫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8496069" y="4028590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 dirty="0">
                <a:solidFill>
                  <a:schemeClr val="accent5"/>
                </a:solidFill>
              </a:rPr>
              <a:t>科幻</a:t>
            </a:r>
          </a:p>
        </p:txBody>
      </p:sp>
      <p:sp>
        <p:nvSpPr>
          <p:cNvPr id="13" name="文本框 12"/>
          <p:cNvSpPr txBox="1"/>
          <p:nvPr/>
        </p:nvSpPr>
        <p:spPr>
          <a:xfrm>
            <a:off x="8494465" y="4409109"/>
            <a:ext cx="6495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 dirty="0">
                <a:solidFill>
                  <a:schemeClr val="accent5"/>
                </a:solidFill>
              </a:rPr>
              <a:t>浪漫</a:t>
            </a:r>
          </a:p>
        </p:txBody>
      </p:sp>
    </p:spTree>
    <p:extLst>
      <p:ext uri="{BB962C8B-B14F-4D97-AF65-F5344CB8AC3E}">
        <p14:creationId xmlns:p14="http://schemas.microsoft.com/office/powerpoint/2010/main" val="19565387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SVD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652" y="1825626"/>
            <a:ext cx="8088927" cy="42237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9960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1355" y="262251"/>
            <a:ext cx="7886700" cy="1325563"/>
          </a:xfrm>
        </p:spPr>
        <p:txBody>
          <a:bodyPr/>
          <a:lstStyle/>
          <a:p>
            <a:r>
              <a:rPr lang="zh-CN" altLang="en-US" dirty="0"/>
              <a:t>用户电影观看矩阵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01355" y="1566318"/>
            <a:ext cx="7886700" cy="4351338"/>
          </a:xfrm>
        </p:spPr>
        <p:txBody>
          <a:bodyPr/>
          <a:lstStyle/>
          <a:p>
            <a:endParaRPr lang="zh-CN" altLang="en-US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6368" y="1566318"/>
            <a:ext cx="8816677" cy="4674168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3057101" y="2251881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 dirty="0">
                <a:solidFill>
                  <a:schemeClr val="accent5"/>
                </a:solidFill>
              </a:rPr>
              <a:t>科幻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3715374" y="2251881"/>
            <a:ext cx="6495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 dirty="0">
                <a:solidFill>
                  <a:schemeClr val="accent5"/>
                </a:solidFill>
              </a:rPr>
              <a:t>浪漫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3057099" y="1655282"/>
            <a:ext cx="24400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 dirty="0">
                <a:solidFill>
                  <a:schemeClr val="accent2"/>
                </a:solidFill>
              </a:rPr>
              <a:t>用户 </a:t>
            </a:r>
            <a:r>
              <a:rPr lang="en-US" altLang="zh-CN" sz="2400" b="1" dirty="0">
                <a:solidFill>
                  <a:schemeClr val="accent2"/>
                </a:solidFill>
              </a:rPr>
              <a:t>– </a:t>
            </a:r>
            <a:r>
              <a:rPr lang="zh-CN" altLang="en-US" sz="2400" b="1" dirty="0">
                <a:solidFill>
                  <a:schemeClr val="accent2"/>
                </a:solidFill>
              </a:rPr>
              <a:t>概念 矩阵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5813948" y="2621215"/>
            <a:ext cx="21098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 dirty="0">
                <a:solidFill>
                  <a:schemeClr val="accent2"/>
                </a:solidFill>
              </a:rPr>
              <a:t>概念强度矩阵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5813946" y="6330130"/>
            <a:ext cx="24400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 dirty="0">
                <a:solidFill>
                  <a:schemeClr val="accent2"/>
                </a:solidFill>
              </a:rPr>
              <a:t>电影 </a:t>
            </a:r>
            <a:r>
              <a:rPr lang="en-US" altLang="zh-CN" sz="2400" b="1" dirty="0">
                <a:solidFill>
                  <a:schemeClr val="accent2"/>
                </a:solidFill>
              </a:rPr>
              <a:t>– </a:t>
            </a:r>
            <a:r>
              <a:rPr lang="zh-CN" altLang="en-US" sz="2400" b="1" dirty="0">
                <a:solidFill>
                  <a:schemeClr val="accent2"/>
                </a:solidFill>
              </a:rPr>
              <a:t>概念 矩阵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4506138" y="5199798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 dirty="0">
                <a:solidFill>
                  <a:schemeClr val="accent5"/>
                </a:solidFill>
              </a:rPr>
              <a:t>科幻</a:t>
            </a:r>
          </a:p>
        </p:txBody>
      </p:sp>
      <p:sp>
        <p:nvSpPr>
          <p:cNvPr id="13" name="文本框 12"/>
          <p:cNvSpPr txBox="1"/>
          <p:nvPr/>
        </p:nvSpPr>
        <p:spPr>
          <a:xfrm>
            <a:off x="4502932" y="5569130"/>
            <a:ext cx="6495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 dirty="0">
                <a:solidFill>
                  <a:schemeClr val="accent5"/>
                </a:solidFill>
              </a:rPr>
              <a:t>浪漫</a:t>
            </a:r>
          </a:p>
        </p:txBody>
      </p:sp>
      <p:sp>
        <p:nvSpPr>
          <p:cNvPr id="14" name="文本框 13"/>
          <p:cNvSpPr txBox="1"/>
          <p:nvPr/>
        </p:nvSpPr>
        <p:spPr>
          <a:xfrm>
            <a:off x="6035222" y="4612944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 dirty="0">
                <a:solidFill>
                  <a:schemeClr val="accent5"/>
                </a:solidFill>
              </a:rPr>
              <a:t>科幻</a:t>
            </a:r>
          </a:p>
        </p:txBody>
      </p:sp>
      <p:sp>
        <p:nvSpPr>
          <p:cNvPr id="15" name="文本框 14"/>
          <p:cNvSpPr txBox="1"/>
          <p:nvPr/>
        </p:nvSpPr>
        <p:spPr>
          <a:xfrm>
            <a:off x="6597075" y="4612944"/>
            <a:ext cx="6495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 dirty="0">
                <a:solidFill>
                  <a:schemeClr val="accent5"/>
                </a:solidFill>
              </a:rPr>
              <a:t>浪漫</a:t>
            </a:r>
          </a:p>
        </p:txBody>
      </p:sp>
      <p:sp>
        <p:nvSpPr>
          <p:cNvPr id="16" name="文本框 15"/>
          <p:cNvSpPr txBox="1"/>
          <p:nvPr/>
        </p:nvSpPr>
        <p:spPr>
          <a:xfrm>
            <a:off x="121691" y="5778823"/>
            <a:ext cx="443583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2400" b="1" dirty="0">
                <a:solidFill>
                  <a:schemeClr val="accent5"/>
                </a:solidFill>
              </a:rPr>
              <a:t>在实际中，</a:t>
            </a:r>
            <a:r>
              <a:rPr lang="en-US" altLang="zh-CN" sz="2400" b="1" dirty="0">
                <a:solidFill>
                  <a:schemeClr val="accent5"/>
                </a:solidFill>
              </a:rPr>
              <a:t>U</a:t>
            </a:r>
            <a:r>
              <a:rPr lang="zh-CN" altLang="en-US" sz="2400" b="1" dirty="0">
                <a:solidFill>
                  <a:schemeClr val="accent5"/>
                </a:solidFill>
              </a:rPr>
              <a:t>，</a:t>
            </a:r>
            <a:r>
              <a:rPr lang="en-US" altLang="zh-CN" sz="2400" b="1" dirty="0">
                <a:solidFill>
                  <a:schemeClr val="accent5"/>
                </a:solidFill>
              </a:rPr>
              <a:t>V</a:t>
            </a:r>
            <a:r>
              <a:rPr lang="zh-CN" altLang="en-US" sz="2400" b="1" dirty="0">
                <a:solidFill>
                  <a:schemeClr val="accent5"/>
                </a:solidFill>
              </a:rPr>
              <a:t>中没有这么多</a:t>
            </a:r>
            <a:r>
              <a:rPr lang="en-US" altLang="zh-CN" sz="2400" b="1" dirty="0">
                <a:solidFill>
                  <a:schemeClr val="accent5"/>
                </a:solidFill>
              </a:rPr>
              <a:t>0</a:t>
            </a:r>
          </a:p>
          <a:p>
            <a:pPr algn="ctr"/>
            <a:r>
              <a:rPr lang="zh-CN" altLang="en-US" sz="2400" b="1" dirty="0">
                <a:solidFill>
                  <a:schemeClr val="accent5"/>
                </a:solidFill>
              </a:rPr>
              <a:t>概念分得没有这么清</a:t>
            </a:r>
          </a:p>
        </p:txBody>
      </p:sp>
      <p:sp>
        <p:nvSpPr>
          <p:cNvPr id="17" name="矩形 16"/>
          <p:cNvSpPr/>
          <p:nvPr/>
        </p:nvSpPr>
        <p:spPr>
          <a:xfrm>
            <a:off x="1282892" y="4148921"/>
            <a:ext cx="354841" cy="1050879"/>
          </a:xfrm>
          <a:prstGeom prst="rect">
            <a:avLst/>
          </a:prstGeom>
          <a:gradFill>
            <a:gsLst>
              <a:gs pos="100000">
                <a:schemeClr val="accent1">
                  <a:lumMod val="110000"/>
                  <a:satMod val="105000"/>
                  <a:tint val="67000"/>
                  <a:alpha val="0"/>
                </a:schemeClr>
              </a:gs>
              <a:gs pos="100000">
                <a:schemeClr val="accent1">
                  <a:lumMod val="105000"/>
                  <a:satMod val="109000"/>
                  <a:tint val="81000"/>
                </a:schemeClr>
              </a:gs>
            </a:gsLst>
          </a:gra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726063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SVD</a:t>
            </a:r>
            <a:r>
              <a:rPr lang="zh-CN" altLang="en-US" dirty="0"/>
              <a:t>的理解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V</a:t>
            </a:r>
            <a:r>
              <a:rPr lang="zh-CN" altLang="en-US" dirty="0"/>
              <a:t>是把电影按照用户进行概念分类后的结果</a:t>
            </a:r>
            <a:endParaRPr lang="en-US" altLang="zh-CN" dirty="0"/>
          </a:p>
          <a:p>
            <a:r>
              <a:rPr lang="zh-CN" altLang="en-US" dirty="0"/>
              <a:t>五部电影，投影到“科幻”“浪漫”两个概念上</a:t>
            </a: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20818" y="3583604"/>
            <a:ext cx="4905375" cy="142875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7702" y="3028879"/>
            <a:ext cx="2369618" cy="3148084"/>
          </a:xfrm>
          <a:prstGeom prst="rect">
            <a:avLst/>
          </a:prstGeom>
        </p:spPr>
      </p:pic>
      <p:sp>
        <p:nvSpPr>
          <p:cNvPr id="6" name="右箭头 5"/>
          <p:cNvSpPr/>
          <p:nvPr/>
        </p:nvSpPr>
        <p:spPr>
          <a:xfrm>
            <a:off x="2998270" y="4086808"/>
            <a:ext cx="700275" cy="53226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208045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SVD</a:t>
            </a:r>
            <a:r>
              <a:rPr lang="zh-CN" altLang="en-US" dirty="0"/>
              <a:t>的理解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                </a:t>
            </a:r>
            <a:r>
              <a:rPr lang="zh-CN" altLang="en-US" dirty="0"/>
              <a:t>是将用户按照电影进行概念分类后的结果</a:t>
            </a:r>
            <a:endParaRPr lang="en-US" altLang="zh-CN" dirty="0"/>
          </a:p>
          <a:p>
            <a:r>
              <a:rPr lang="en-US" altLang="zh-CN" dirty="0"/>
              <a:t>7</a:t>
            </a:r>
            <a:r>
              <a:rPr lang="zh-CN" altLang="en-US" dirty="0"/>
              <a:t>个用户，投影到“科幻”“浪漫”两个概念上</a:t>
            </a: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0994" y="1825625"/>
            <a:ext cx="1409700" cy="457200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59803" y="3493827"/>
            <a:ext cx="2982390" cy="2982390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48993" y="3582134"/>
            <a:ext cx="2308356" cy="2967886"/>
          </a:xfrm>
          <a:prstGeom prst="rect">
            <a:avLst/>
          </a:prstGeom>
        </p:spPr>
      </p:pic>
      <p:sp>
        <p:nvSpPr>
          <p:cNvPr id="8" name="右箭头 7"/>
          <p:cNvSpPr/>
          <p:nvPr/>
        </p:nvSpPr>
        <p:spPr>
          <a:xfrm>
            <a:off x="3998793" y="4722125"/>
            <a:ext cx="805218" cy="5322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802630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51480" y="365770"/>
            <a:ext cx="7886700" cy="1325563"/>
          </a:xfrm>
        </p:spPr>
        <p:txBody>
          <a:bodyPr/>
          <a:lstStyle/>
          <a:p>
            <a:r>
              <a:rPr lang="zh-CN" altLang="en-US" dirty="0"/>
              <a:t>基于</a:t>
            </a:r>
            <a:r>
              <a:rPr lang="en-US" altLang="zh-CN" dirty="0"/>
              <a:t>SVD</a:t>
            </a:r>
            <a:r>
              <a:rPr lang="zh-CN" altLang="en-US" dirty="0"/>
              <a:t>的降维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51480" y="1787229"/>
            <a:ext cx="7886700" cy="4024609"/>
          </a:xfrm>
        </p:spPr>
        <p:txBody>
          <a:bodyPr/>
          <a:lstStyle/>
          <a:p>
            <a:r>
              <a:rPr lang="zh-CN" altLang="en-US" dirty="0"/>
              <a:t>降概念强度最低那一维</a:t>
            </a:r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1480" y="2951064"/>
            <a:ext cx="8004376" cy="2995711"/>
          </a:xfrm>
          <a:prstGeom prst="rect">
            <a:avLst/>
          </a:prstGeom>
        </p:spPr>
      </p:pic>
      <p:sp>
        <p:nvSpPr>
          <p:cNvPr id="7" name="文本框 6"/>
          <p:cNvSpPr txBox="1"/>
          <p:nvPr/>
        </p:nvSpPr>
        <p:spPr>
          <a:xfrm>
            <a:off x="2715905" y="2489399"/>
            <a:ext cx="24400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 dirty="0">
                <a:solidFill>
                  <a:schemeClr val="accent2"/>
                </a:solidFill>
              </a:rPr>
              <a:t>用户 </a:t>
            </a:r>
            <a:r>
              <a:rPr lang="en-US" altLang="zh-CN" sz="2400" b="1" dirty="0">
                <a:solidFill>
                  <a:schemeClr val="accent2"/>
                </a:solidFill>
              </a:rPr>
              <a:t>– </a:t>
            </a:r>
            <a:r>
              <a:rPr lang="zh-CN" altLang="en-US" sz="2400" b="1" dirty="0">
                <a:solidFill>
                  <a:schemeClr val="accent2"/>
                </a:solidFill>
              </a:rPr>
              <a:t>概念 矩阵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5117526" y="3073195"/>
            <a:ext cx="21098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 dirty="0">
                <a:solidFill>
                  <a:schemeClr val="accent2"/>
                </a:solidFill>
              </a:rPr>
              <a:t>概念强度矩阵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5827593" y="6042671"/>
            <a:ext cx="24400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 dirty="0">
                <a:solidFill>
                  <a:schemeClr val="accent2"/>
                </a:solidFill>
              </a:rPr>
              <a:t>电影 </a:t>
            </a:r>
            <a:r>
              <a:rPr lang="en-US" altLang="zh-CN" sz="2400" b="1" dirty="0">
                <a:solidFill>
                  <a:schemeClr val="accent2"/>
                </a:solidFill>
              </a:rPr>
              <a:t>– </a:t>
            </a:r>
            <a:r>
              <a:rPr lang="zh-CN" altLang="en-US" sz="2400" b="1" dirty="0">
                <a:solidFill>
                  <a:schemeClr val="accent2"/>
                </a:solidFill>
              </a:rPr>
              <a:t>概念 矩阵</a:t>
            </a:r>
          </a:p>
        </p:txBody>
      </p:sp>
    </p:spTree>
    <p:extLst>
      <p:ext uri="{BB962C8B-B14F-4D97-AF65-F5344CB8AC3E}">
        <p14:creationId xmlns:p14="http://schemas.microsoft.com/office/powerpoint/2010/main" val="1952958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48</TotalTime>
  <Words>927</Words>
  <Application>Microsoft Office PowerPoint</Application>
  <PresentationFormat>全屏显示(4:3)</PresentationFormat>
  <Paragraphs>189</Paragraphs>
  <Slides>35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35</vt:i4>
      </vt:variant>
    </vt:vector>
  </HeadingPairs>
  <TitlesOfParts>
    <vt:vector size="40" baseType="lpstr">
      <vt:lpstr>Arial</vt:lpstr>
      <vt:lpstr>Calibri</vt:lpstr>
      <vt:lpstr>Calibri Light</vt:lpstr>
      <vt:lpstr>Times</vt:lpstr>
      <vt:lpstr>Office 主题​​</vt:lpstr>
      <vt:lpstr>3.2 SVD</vt:lpstr>
      <vt:lpstr>SVD</vt:lpstr>
      <vt:lpstr>定义</vt:lpstr>
      <vt:lpstr>例</vt:lpstr>
      <vt:lpstr>SVD</vt:lpstr>
      <vt:lpstr>用户电影观看矩阵</vt:lpstr>
      <vt:lpstr>SVD的理解</vt:lpstr>
      <vt:lpstr>SVD的理解</vt:lpstr>
      <vt:lpstr>基于SVD的降维</vt:lpstr>
      <vt:lpstr>降维结果</vt:lpstr>
      <vt:lpstr>降维</vt:lpstr>
      <vt:lpstr>实践中</vt:lpstr>
      <vt:lpstr>应用</vt:lpstr>
      <vt:lpstr>应用</vt:lpstr>
      <vt:lpstr>练习</vt:lpstr>
      <vt:lpstr>应用</vt:lpstr>
      <vt:lpstr>求SVD</vt:lpstr>
      <vt:lpstr>实现</vt:lpstr>
      <vt:lpstr>实现</vt:lpstr>
      <vt:lpstr>特征值与特征向量</vt:lpstr>
      <vt:lpstr>定义</vt:lpstr>
      <vt:lpstr>特征向量矩阵</vt:lpstr>
      <vt:lpstr>一般计算方法</vt:lpstr>
      <vt:lpstr>PowerPoint 演示文稿</vt:lpstr>
      <vt:lpstr>Power Iteration方法</vt:lpstr>
      <vt:lpstr>Power Iteration方法</vt:lpstr>
      <vt:lpstr>Map-Reduce</vt:lpstr>
      <vt:lpstr>Map-Reduce: 矩阵乘法</vt:lpstr>
      <vt:lpstr>Map-Reduce: 矩阵乘法</vt:lpstr>
      <vt:lpstr>Map-Reduce: 矩阵乘法</vt:lpstr>
      <vt:lpstr>SVD的问题</vt:lpstr>
      <vt:lpstr>比较</vt:lpstr>
      <vt:lpstr>自学</vt:lpstr>
      <vt:lpstr>自学</vt:lpstr>
      <vt:lpstr>作业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3.2 第十一章 降维</dc:title>
  <dc:creator>Yishuai Chen</dc:creator>
  <cp:lastModifiedBy>Chen Yishuai</cp:lastModifiedBy>
  <cp:revision>7</cp:revision>
  <dcterms:created xsi:type="dcterms:W3CDTF">2019-09-16T13:39:08Z</dcterms:created>
  <dcterms:modified xsi:type="dcterms:W3CDTF">2024-09-14T05:40:31Z</dcterms:modified>
</cp:coreProperties>
</file>