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0"/>
  </p:notesMasterIdLst>
  <p:sldIdLst>
    <p:sldId id="256" r:id="rId2"/>
    <p:sldId id="708" r:id="rId3"/>
    <p:sldId id="698" r:id="rId4"/>
    <p:sldId id="702" r:id="rId5"/>
    <p:sldId id="703" r:id="rId6"/>
    <p:sldId id="682" r:id="rId7"/>
    <p:sldId id="683" r:id="rId8"/>
    <p:sldId id="697" r:id="rId9"/>
    <p:sldId id="701" r:id="rId10"/>
    <p:sldId id="704" r:id="rId11"/>
    <p:sldId id="724" r:id="rId12"/>
    <p:sldId id="707" r:id="rId13"/>
    <p:sldId id="705" r:id="rId14"/>
    <p:sldId id="706" r:id="rId15"/>
    <p:sldId id="709" r:id="rId16"/>
    <p:sldId id="710" r:id="rId17"/>
    <p:sldId id="711" r:id="rId18"/>
    <p:sldId id="718" r:id="rId19"/>
    <p:sldId id="720" r:id="rId20"/>
    <p:sldId id="721" r:id="rId21"/>
    <p:sldId id="722" r:id="rId22"/>
    <p:sldId id="723" r:id="rId23"/>
    <p:sldId id="719" r:id="rId24"/>
    <p:sldId id="725" r:id="rId25"/>
    <p:sldId id="696" r:id="rId26"/>
    <p:sldId id="684" r:id="rId27"/>
    <p:sldId id="685" r:id="rId28"/>
    <p:sldId id="686" r:id="rId29"/>
    <p:sldId id="687" r:id="rId30"/>
    <p:sldId id="688" r:id="rId31"/>
    <p:sldId id="689" r:id="rId32"/>
    <p:sldId id="690" r:id="rId33"/>
    <p:sldId id="691" r:id="rId34"/>
    <p:sldId id="692" r:id="rId35"/>
    <p:sldId id="693" r:id="rId36"/>
    <p:sldId id="694" r:id="rId37"/>
    <p:sldId id="726" r:id="rId38"/>
    <p:sldId id="257" r:id="rId39"/>
    <p:sldId id="258" r:id="rId40"/>
    <p:sldId id="259" r:id="rId41"/>
    <p:sldId id="260" r:id="rId42"/>
    <p:sldId id="261" r:id="rId43"/>
    <p:sldId id="381" r:id="rId44"/>
    <p:sldId id="382" r:id="rId45"/>
    <p:sldId id="727" r:id="rId46"/>
    <p:sldId id="262" r:id="rId47"/>
    <p:sldId id="264" r:id="rId48"/>
    <p:sldId id="265" r:id="rId49"/>
    <p:sldId id="266" r:id="rId50"/>
    <p:sldId id="268" r:id="rId51"/>
    <p:sldId id="269" r:id="rId52"/>
    <p:sldId id="267" r:id="rId53"/>
    <p:sldId id="271" r:id="rId54"/>
    <p:sldId id="263" r:id="rId55"/>
    <p:sldId id="270" r:id="rId56"/>
    <p:sldId id="272" r:id="rId57"/>
    <p:sldId id="274" r:id="rId58"/>
    <p:sldId id="273" r:id="rId59"/>
    <p:sldId id="276" r:id="rId60"/>
    <p:sldId id="728" r:id="rId61"/>
    <p:sldId id="729" r:id="rId62"/>
    <p:sldId id="731" r:id="rId63"/>
    <p:sldId id="732" r:id="rId64"/>
    <p:sldId id="730" r:id="rId65"/>
    <p:sldId id="733" r:id="rId66"/>
    <p:sldId id="734" r:id="rId67"/>
    <p:sldId id="735" r:id="rId68"/>
    <p:sldId id="736" r:id="rId69"/>
    <p:sldId id="737" r:id="rId70"/>
    <p:sldId id="738" r:id="rId71"/>
    <p:sldId id="741" r:id="rId72"/>
    <p:sldId id="742" r:id="rId73"/>
    <p:sldId id="743" r:id="rId74"/>
    <p:sldId id="744" r:id="rId75"/>
    <p:sldId id="745" r:id="rId76"/>
    <p:sldId id="746" r:id="rId77"/>
    <p:sldId id="747" r:id="rId78"/>
    <p:sldId id="748" r:id="rId79"/>
    <p:sldId id="740" r:id="rId80"/>
    <p:sldId id="278" r:id="rId81"/>
    <p:sldId id="281" r:id="rId82"/>
    <p:sldId id="282" r:id="rId83"/>
    <p:sldId id="284" r:id="rId84"/>
    <p:sldId id="283" r:id="rId85"/>
    <p:sldId id="285" r:id="rId86"/>
    <p:sldId id="288" r:id="rId87"/>
    <p:sldId id="287" r:id="rId88"/>
    <p:sldId id="289" r:id="rId8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18"/>
    <p:restoredTop sz="88187" autoAdjust="0"/>
  </p:normalViewPr>
  <p:slideViewPr>
    <p:cSldViewPr snapToGrid="0">
      <p:cViewPr varScale="1">
        <p:scale>
          <a:sx n="111" d="100"/>
          <a:sy n="111" d="100"/>
        </p:scale>
        <p:origin x="488" y="200"/>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AE4B7B-AF21-4770-85A3-3DB46099ED08}" type="datetimeFigureOut">
              <a:rPr lang="zh-CN" altLang="en-US" smtClean="0"/>
              <a:t>2020/12/9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0A73DB-7B91-445B-A88E-04A581DE4942}" type="slidenum">
              <a:rPr lang="zh-CN" altLang="en-US" smtClean="0"/>
              <a:t>‹#›</a:t>
            </a:fld>
            <a:endParaRPr lang="zh-CN" altLang="en-US"/>
          </a:p>
        </p:txBody>
      </p:sp>
    </p:spTree>
    <p:extLst>
      <p:ext uri="{BB962C8B-B14F-4D97-AF65-F5344CB8AC3E}">
        <p14:creationId xmlns:p14="http://schemas.microsoft.com/office/powerpoint/2010/main" val="277241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statisticsbyjim.com/basics/populations-parameters-samples-inferential-statistics/" TargetMode="External"/><Relationship Id="rId2" Type="http://schemas.openxmlformats.org/officeDocument/2006/relationships/slide" Target="../slides/slide39.xml"/><Relationship Id="rId1" Type="http://schemas.openxmlformats.org/officeDocument/2006/relationships/notesMaster" Target="../notesMasters/notesMaster1.xml"/><Relationship Id="rId5" Type="http://schemas.openxmlformats.org/officeDocument/2006/relationships/hyperlink" Target="https://statisticsbyjim.com/glossary/mean/" TargetMode="External"/><Relationship Id="rId4" Type="http://schemas.openxmlformats.org/officeDocument/2006/relationships/hyperlink" Target="https://statisticsbyjim.com/glossary/parameter/"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In the frequentist approach to probability, the population parameters are fixed constants whose values are unknown. These probabilities are defined to be the relative frequencies of the various categories, where the experiment is repeated an indefinitely large number of times. It is this “long-run” behavior that defines probability for the frequentist approach.</a:t>
            </a:r>
          </a:p>
          <a:p>
            <a:endParaRPr lang="en-US" altLang="zh-CN" dirty="0">
              <a:hlinkClick r:id="rId3"/>
            </a:endParaRPr>
          </a:p>
          <a:p>
            <a:endParaRPr lang="en-US" altLang="zh-CN"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In the frequentist approach to probability, the parameters are fixed, and the randomness lies in the data, which are viewed as a random sample from a given distribution with unknown but fixed parameters.</a:t>
            </a:r>
          </a:p>
          <a:p>
            <a:endParaRPr lang="en-US" altLang="zh-CN"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In Bayesian statistics, the parameters are considered to be random variables, and the data are considered to be known. The parameters are regarded as coming from a distribution of possible values, and Bayesians look to the observed data to provide information on likely parameter values.</a:t>
            </a:r>
          </a:p>
          <a:p>
            <a:endParaRPr lang="en-US" altLang="zh-CN" dirty="0">
              <a:hlinkClick r:id="rId3"/>
            </a:endParaRPr>
          </a:p>
          <a:p>
            <a:endParaRPr lang="en-US" altLang="zh-CN" dirty="0">
              <a:hlinkClick r:id="rId3"/>
            </a:endParaRPr>
          </a:p>
          <a:p>
            <a:endParaRPr lang="en-US" altLang="zh-CN" dirty="0">
              <a:hlinkClick r:id="rId3"/>
            </a:endParaRPr>
          </a:p>
          <a:p>
            <a:endParaRPr lang="en-US" altLang="zh-CN" dirty="0">
              <a:hlinkClick r:id="rId3"/>
            </a:endParaRPr>
          </a:p>
          <a:p>
            <a:r>
              <a:rPr lang="en-US" altLang="zh-CN" dirty="0">
                <a:hlinkClick r:id="rId3"/>
              </a:rPr>
              <a:t>https://statisticsbyjim.com/basics/populations-parameters-samples-inferential-statistics/</a:t>
            </a:r>
            <a:endParaRPr lang="en-US" altLang="zh-CN" dirty="0"/>
          </a:p>
          <a:p>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A </a:t>
            </a:r>
            <a:r>
              <a:rPr lang="en-US" altLang="zh-CN" sz="1200" b="0" i="0" u="none" strike="noStrike" kern="1200" dirty="0">
                <a:solidFill>
                  <a:schemeClr val="tx1"/>
                </a:solidFill>
                <a:effectLst/>
                <a:latin typeface="+mn-lt"/>
                <a:ea typeface="+mn-ea"/>
                <a:cs typeface="+mn-cs"/>
                <a:hlinkClick r:id="rId4"/>
              </a:rPr>
              <a:t>parameter</a:t>
            </a:r>
            <a:r>
              <a:rPr lang="en-US" altLang="zh-CN" sz="1200" b="0" i="0" kern="1200" dirty="0">
                <a:solidFill>
                  <a:schemeClr val="tx1"/>
                </a:solidFill>
                <a:effectLst/>
                <a:latin typeface="+mn-lt"/>
                <a:ea typeface="+mn-ea"/>
                <a:cs typeface="+mn-cs"/>
              </a:rPr>
              <a:t> is a value that describes a characteristic of an entire population, such as the population </a:t>
            </a:r>
            <a:r>
              <a:rPr lang="en-US" altLang="zh-CN" sz="1200" b="0" i="0" u="none" strike="noStrike" kern="1200" dirty="0">
                <a:solidFill>
                  <a:schemeClr val="tx1"/>
                </a:solidFill>
                <a:effectLst/>
                <a:latin typeface="+mn-lt"/>
                <a:ea typeface="+mn-ea"/>
                <a:cs typeface="+mn-cs"/>
                <a:hlinkClick r:id="rId5"/>
              </a:rPr>
              <a:t>mean</a:t>
            </a:r>
            <a:r>
              <a:rPr lang="en-US" altLang="zh-CN" sz="1200" b="0" i="0" kern="1200" dirty="0">
                <a:solidFill>
                  <a:schemeClr val="tx1"/>
                </a:solidFill>
                <a:effectLst/>
                <a:latin typeface="+mn-lt"/>
                <a:ea typeface="+mn-ea"/>
                <a:cs typeface="+mn-cs"/>
              </a:rPr>
              <a:t>. Because you can almost never measure an entire population, you usually don’t know the real value of a parameter. In fact, parameter values are nearly always unknowable. While we don’t know the value, it definitely exists.</a:t>
            </a:r>
          </a:p>
          <a:p>
            <a:r>
              <a:rPr lang="en-US" altLang="zh-CN" sz="1200" b="0" i="0" kern="1200" dirty="0">
                <a:solidFill>
                  <a:schemeClr val="tx1"/>
                </a:solidFill>
                <a:effectLst/>
                <a:latin typeface="+mn-lt"/>
                <a:ea typeface="+mn-ea"/>
                <a:cs typeface="+mn-cs"/>
              </a:rPr>
              <a:t>For example, the average height of adult women in the United States is a parameter that has an exact value—we just don’t know what it is!</a:t>
            </a:r>
          </a:p>
          <a:p>
            <a:r>
              <a:rPr lang="en-US" altLang="zh-CN" sz="1200" b="0" i="0" kern="1200" dirty="0">
                <a:solidFill>
                  <a:schemeClr val="tx1"/>
                </a:solidFill>
                <a:effectLst/>
                <a:latin typeface="+mn-lt"/>
                <a:ea typeface="+mn-ea"/>
                <a:cs typeface="+mn-cs"/>
              </a:rPr>
              <a:t>The population mean and standard deviation are two common parameters. In statistics, Greek symbols usually represent population parameters, such as μ (mu) for the mean and σ (sigma) for the standard deviation.</a:t>
            </a:r>
          </a:p>
          <a:p>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A statistic is a characteristic of a sample. </a:t>
            </a:r>
          </a:p>
          <a:p>
            <a:endParaRPr lang="zh-CN" altLang="en-US" dirty="0"/>
          </a:p>
        </p:txBody>
      </p:sp>
      <p:sp>
        <p:nvSpPr>
          <p:cNvPr id="4" name="灯片编号占位符 3"/>
          <p:cNvSpPr>
            <a:spLocks noGrp="1"/>
          </p:cNvSpPr>
          <p:nvPr>
            <p:ph type="sldNum" sz="quarter" idx="5"/>
          </p:nvPr>
        </p:nvSpPr>
        <p:spPr/>
        <p:txBody>
          <a:bodyPr/>
          <a:lstStyle/>
          <a:p>
            <a:fld id="{C90A73DB-7B91-445B-A88E-04A581DE4942}" type="slidenum">
              <a:rPr lang="zh-CN" altLang="en-US" smtClean="0"/>
              <a:t>39</a:t>
            </a:fld>
            <a:endParaRPr lang="zh-CN" altLang="en-US"/>
          </a:p>
        </p:txBody>
      </p:sp>
    </p:spTree>
    <p:extLst>
      <p:ext uri="{BB962C8B-B14F-4D97-AF65-F5344CB8AC3E}">
        <p14:creationId xmlns:p14="http://schemas.microsoft.com/office/powerpoint/2010/main" val="30695588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每个预测变量对分类决策的贡献，有正有负，有大有小，很直观，即反映了每个预测变量的重要程度</a:t>
            </a:r>
          </a:p>
        </p:txBody>
      </p:sp>
      <p:sp>
        <p:nvSpPr>
          <p:cNvPr id="4" name="灯片编号占位符 3"/>
          <p:cNvSpPr>
            <a:spLocks noGrp="1"/>
          </p:cNvSpPr>
          <p:nvPr>
            <p:ph type="sldNum" sz="quarter" idx="5"/>
          </p:nvPr>
        </p:nvSpPr>
        <p:spPr/>
        <p:txBody>
          <a:bodyPr/>
          <a:lstStyle/>
          <a:p>
            <a:fld id="{C90A73DB-7B91-445B-A88E-04A581DE4942}" type="slidenum">
              <a:rPr lang="zh-CN" altLang="en-US" smtClean="0"/>
              <a:t>55</a:t>
            </a:fld>
            <a:endParaRPr lang="zh-CN" altLang="en-US"/>
          </a:p>
        </p:txBody>
      </p:sp>
    </p:spTree>
    <p:extLst>
      <p:ext uri="{BB962C8B-B14F-4D97-AF65-F5344CB8AC3E}">
        <p14:creationId xmlns:p14="http://schemas.microsoft.com/office/powerpoint/2010/main" val="2319883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panose="02020603050405020304" pitchFamily="18" charset="0"/>
                <a:cs typeface="Times New Roman" panose="02020603050405020304" pitchFamily="18" charset="0"/>
              </a:rPr>
              <a:t>where </a:t>
            </a:r>
            <a:r>
              <a:rPr lang="en-US" altLang="zh-CN" i="1" dirty="0">
                <a:latin typeface="Times New Roman" panose="02020603050405020304" pitchFamily="18" charset="0"/>
                <a:cs typeface="Times New Roman" panose="02020603050405020304" pitchFamily="18" charset="0"/>
              </a:rPr>
              <a:t>n</a:t>
            </a:r>
            <a:r>
              <a:rPr lang="en-US" altLang="zh-CN" dirty="0">
                <a:latin typeface="Times New Roman" panose="02020603050405020304" pitchFamily="18" charset="0"/>
                <a:cs typeface="Times New Roman" panose="02020603050405020304" pitchFamily="18" charset="0"/>
              </a:rPr>
              <a:t> is the total number of records for the target class, </a:t>
            </a:r>
            <a:r>
              <a:rPr lang="en-US" altLang="zh-CN" i="1" dirty="0" err="1">
                <a:latin typeface="Times New Roman" panose="02020603050405020304" pitchFamily="18" charset="0"/>
                <a:cs typeface="Times New Roman" panose="02020603050405020304" pitchFamily="18" charset="0"/>
              </a:rPr>
              <a:t>n</a:t>
            </a:r>
            <a:r>
              <a:rPr lang="en-US" altLang="zh-CN" i="1" baseline="-25000" dirty="0" err="1">
                <a:latin typeface="Times New Roman" panose="02020603050405020304" pitchFamily="18" charset="0"/>
                <a:cs typeface="Times New Roman" panose="02020603050405020304" pitchFamily="18" charset="0"/>
              </a:rPr>
              <a:t>c</a:t>
            </a:r>
            <a:r>
              <a:rPr lang="en-US" altLang="zh-CN" dirty="0">
                <a:latin typeface="Times New Roman" panose="02020603050405020304" pitchFamily="18" charset="0"/>
                <a:cs typeface="Times New Roman" panose="02020603050405020304" pitchFamily="18" charset="0"/>
              </a:rPr>
              <a:t> is the number of the </a:t>
            </a:r>
            <a:r>
              <a:rPr lang="en-US" altLang="zh-CN" i="1" dirty="0">
                <a:latin typeface="Times New Roman" panose="02020603050405020304" pitchFamily="18" charset="0"/>
                <a:cs typeface="Times New Roman" panose="02020603050405020304" pitchFamily="18" charset="0"/>
              </a:rPr>
              <a:t>n</a:t>
            </a:r>
            <a:r>
              <a:rPr lang="en-US" altLang="zh-CN" dirty="0">
                <a:latin typeface="Times New Roman" panose="02020603050405020304" pitchFamily="18" charset="0"/>
                <a:cs typeface="Times New Roman" panose="02020603050405020304" pitchFamily="18" charset="0"/>
              </a:rPr>
              <a:t> records that also have the attribute value of interest, </a:t>
            </a:r>
            <a:r>
              <a:rPr lang="en-US" altLang="zh-CN" i="1" dirty="0">
                <a:latin typeface="Times New Roman" panose="02020603050405020304" pitchFamily="18" charset="0"/>
                <a:cs typeface="Times New Roman" panose="02020603050405020304" pitchFamily="18" charset="0"/>
              </a:rPr>
              <a:t>p</a:t>
            </a:r>
            <a:r>
              <a:rPr lang="en-US" altLang="zh-CN" dirty="0">
                <a:latin typeface="Times New Roman" panose="02020603050405020304" pitchFamily="18" charset="0"/>
                <a:cs typeface="Times New Roman" panose="02020603050405020304" pitchFamily="18" charset="0"/>
              </a:rPr>
              <a:t> is the prior estimate of the probability being estimated, and </a:t>
            </a:r>
            <a:r>
              <a:rPr lang="en-US" altLang="zh-CN" i="1" dirty="0" err="1">
                <a:latin typeface="Times New Roman" panose="02020603050405020304" pitchFamily="18" charset="0"/>
                <a:cs typeface="Times New Roman" panose="02020603050405020304" pitchFamily="18" charset="0"/>
              </a:rPr>
              <a:t>n</a:t>
            </a:r>
            <a:r>
              <a:rPr lang="en-US" altLang="zh-CN" i="1" baseline="-25000" dirty="0" err="1">
                <a:latin typeface="Times New Roman" panose="02020603050405020304" pitchFamily="18" charset="0"/>
                <a:cs typeface="Times New Roman" panose="02020603050405020304" pitchFamily="18" charset="0"/>
              </a:rPr>
              <a:t>equiv</a:t>
            </a:r>
            <a:r>
              <a:rPr lang="en-US" altLang="zh-CN" dirty="0">
                <a:latin typeface="Times New Roman" panose="02020603050405020304" pitchFamily="18" charset="0"/>
                <a:cs typeface="Times New Roman" panose="02020603050405020304" pitchFamily="18" charset="0"/>
              </a:rPr>
              <a:t> is a chosen constant representing the equivalent sample size.</a:t>
            </a:r>
          </a:p>
          <a:p>
            <a:endParaRPr lang="zh-CN" altLang="en-US" dirty="0"/>
          </a:p>
        </p:txBody>
      </p:sp>
      <p:sp>
        <p:nvSpPr>
          <p:cNvPr id="4" name="灯片编号占位符 3"/>
          <p:cNvSpPr>
            <a:spLocks noGrp="1"/>
          </p:cNvSpPr>
          <p:nvPr>
            <p:ph type="sldNum" sz="quarter" idx="5"/>
          </p:nvPr>
        </p:nvSpPr>
        <p:spPr/>
        <p:txBody>
          <a:bodyPr/>
          <a:lstStyle/>
          <a:p>
            <a:fld id="{C90A73DB-7B91-445B-A88E-04A581DE4942}" type="slidenum">
              <a:rPr lang="zh-CN" altLang="en-US" smtClean="0"/>
              <a:t>56</a:t>
            </a:fld>
            <a:endParaRPr lang="zh-CN" altLang="en-US"/>
          </a:p>
        </p:txBody>
      </p:sp>
    </p:spTree>
    <p:extLst>
      <p:ext uri="{BB962C8B-B14F-4D97-AF65-F5344CB8AC3E}">
        <p14:creationId xmlns:p14="http://schemas.microsoft.com/office/powerpoint/2010/main" val="1644931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 </a:t>
            </a:r>
            <a:r>
              <a:rPr lang="zh-CN" altLang="en-US" dirty="0"/>
              <a:t>服从正态分布</a:t>
            </a:r>
          </a:p>
        </p:txBody>
      </p:sp>
      <p:sp>
        <p:nvSpPr>
          <p:cNvPr id="4" name="灯片编号占位符 3"/>
          <p:cNvSpPr>
            <a:spLocks noGrp="1"/>
          </p:cNvSpPr>
          <p:nvPr>
            <p:ph type="sldNum" sz="quarter" idx="5"/>
          </p:nvPr>
        </p:nvSpPr>
        <p:spPr/>
        <p:txBody>
          <a:bodyPr/>
          <a:lstStyle/>
          <a:p>
            <a:fld id="{C90A73DB-7B91-445B-A88E-04A581DE4942}" type="slidenum">
              <a:rPr lang="zh-CN" altLang="en-US" smtClean="0"/>
              <a:t>57</a:t>
            </a:fld>
            <a:endParaRPr lang="zh-CN" altLang="en-US"/>
          </a:p>
        </p:txBody>
      </p:sp>
    </p:spTree>
    <p:extLst>
      <p:ext uri="{BB962C8B-B14F-4D97-AF65-F5344CB8AC3E}">
        <p14:creationId xmlns:p14="http://schemas.microsoft.com/office/powerpoint/2010/main" val="3684465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342900" indent="-342900">
              <a:buFont typeface="Arial" panose="020B0604020202020204" pitchFamily="34" charset="0"/>
              <a:buChar char="•"/>
            </a:pPr>
            <a:r>
              <a:rPr lang="en-US" altLang="zh-CN" sz="1200" dirty="0"/>
              <a:t>Often, non-normal distribution can be transformed to normality, using, for example, the Box–Cox transformation T(y) = (y</a:t>
            </a:r>
            <a:r>
              <a:rPr lang="zh-CN" altLang="en-US" sz="1200" baseline="30000" dirty="0"/>
              <a:t>𝜆</a:t>
            </a:r>
            <a:r>
              <a:rPr lang="zh-CN" altLang="en-US" sz="1200" dirty="0"/>
              <a:t>−</a:t>
            </a:r>
            <a:r>
              <a:rPr lang="en-US" altLang="zh-CN" sz="1200" dirty="0"/>
              <a:t>1)/</a:t>
            </a:r>
            <a:r>
              <a:rPr lang="zh-CN" altLang="en-US" sz="1200" dirty="0"/>
              <a:t>𝜆 </a:t>
            </a:r>
            <a:r>
              <a:rPr lang="en-US" altLang="zh-CN" sz="1200" dirty="0"/>
              <a:t>. </a:t>
            </a:r>
          </a:p>
          <a:p>
            <a:pPr marL="342900" indent="-342900">
              <a:buFont typeface="Arial" panose="020B0604020202020204" pitchFamily="34" charset="0"/>
              <a:buChar char="•"/>
            </a:pPr>
            <a:r>
              <a:rPr lang="en-US" altLang="zh-CN" sz="1200" dirty="0"/>
              <a:t>However, the pattern looks like a mixture of two normal distributions, which will prove resistant to monotonic transformations to normality.</a:t>
            </a:r>
          </a:p>
          <a:p>
            <a:pPr marL="342900" indent="-342900">
              <a:buFont typeface="Arial" panose="020B0604020202020204" pitchFamily="34" charset="0"/>
              <a:buChar char="•"/>
            </a:pPr>
            <a:r>
              <a:rPr lang="en-US" altLang="zh-CN" sz="1200" dirty="0"/>
              <a:t>Alternatively, one may dispense with the normality assumption altogether, and choose to work directly with the observed empirical distribution of Total Minutes for churners and non-churners</a:t>
            </a:r>
            <a:endParaRPr lang="zh-CN" altLang="en-US" sz="1200" dirty="0"/>
          </a:p>
          <a:p>
            <a:endParaRPr lang="en-US" altLang="zh-CN" dirty="0"/>
          </a:p>
          <a:p>
            <a:r>
              <a:rPr lang="en-US" altLang="zh-CN" dirty="0"/>
              <a:t>--------------</a:t>
            </a:r>
          </a:p>
          <a:p>
            <a:endParaRPr lang="en-US" altLang="zh-CN" dirty="0"/>
          </a:p>
          <a:p>
            <a:r>
              <a:rPr lang="en-US" altLang="zh-CN" dirty="0"/>
              <a:t>The empirical probability estimation method shown here should be verified over a range of margins of error. </a:t>
            </a:r>
          </a:p>
          <a:p>
            <a:endParaRPr lang="en-US" altLang="zh-CN" dirty="0"/>
          </a:p>
          <a:p>
            <a:r>
              <a:rPr lang="en-US" altLang="zh-CN" dirty="0"/>
              <a:t>Above, we found the numbers of records within a margin of error of 2 records(798 ≤ T ≤ 802). The reader may verify that that there are 8 churn records and 3 non-churn records within 5 minutes of the desired 800 minutes; and that there are 15 churn records and 5 non-churn records within 10 minutes of the desired 800 minutes. So the approximate 3 : 1 ratio of churn records to non-churn records in this area of the distribution seems fairly stable.</a:t>
            </a:r>
          </a:p>
          <a:p>
            <a:r>
              <a:rPr lang="zh-CN" altLang="en-US" dirty="0"/>
              <a:t>读者可以验证在所需</a:t>
            </a:r>
            <a:r>
              <a:rPr lang="en-US" altLang="zh-CN" dirty="0"/>
              <a:t>800</a:t>
            </a:r>
            <a:r>
              <a:rPr lang="zh-CN" altLang="en-US" dirty="0"/>
              <a:t>分钟的</a:t>
            </a:r>
            <a:r>
              <a:rPr lang="en-US" altLang="zh-CN" dirty="0"/>
              <a:t>5</a:t>
            </a:r>
            <a:r>
              <a:rPr lang="zh-CN" altLang="en-US" dirty="0"/>
              <a:t>分钟内有</a:t>
            </a:r>
            <a:r>
              <a:rPr lang="en-US" altLang="zh-CN" dirty="0"/>
              <a:t>8</a:t>
            </a:r>
            <a:r>
              <a:rPr lang="zh-CN" altLang="en-US" dirty="0"/>
              <a:t>个流失记录和</a:t>
            </a:r>
            <a:r>
              <a:rPr lang="en-US" altLang="zh-CN" dirty="0"/>
              <a:t>3</a:t>
            </a:r>
            <a:r>
              <a:rPr lang="zh-CN" altLang="en-US" dirty="0"/>
              <a:t>个未流失记录，并且在</a:t>
            </a:r>
            <a:r>
              <a:rPr lang="en-US" altLang="zh-CN" dirty="0"/>
              <a:t>10</a:t>
            </a:r>
            <a:r>
              <a:rPr lang="zh-CN" altLang="en-US" dirty="0"/>
              <a:t>分钟内有</a:t>
            </a:r>
            <a:r>
              <a:rPr lang="en-US" altLang="zh-CN" dirty="0"/>
              <a:t>15</a:t>
            </a:r>
            <a:r>
              <a:rPr lang="zh-CN" altLang="en-US" dirty="0"/>
              <a:t>个流失记录和</a:t>
            </a:r>
            <a:r>
              <a:rPr lang="en-US" altLang="zh-CN" dirty="0"/>
              <a:t>5</a:t>
            </a:r>
            <a:r>
              <a:rPr lang="zh-CN" altLang="en-US" dirty="0"/>
              <a:t>个未流失记录需要</a:t>
            </a:r>
            <a:r>
              <a:rPr lang="en-US" altLang="zh-CN" dirty="0"/>
              <a:t>800</a:t>
            </a:r>
            <a:r>
              <a:rPr lang="zh-CN" altLang="en-US" dirty="0"/>
              <a:t>分钟。因此，流失记录与未流失记录的比例约为</a:t>
            </a:r>
            <a:r>
              <a:rPr lang="en-US" altLang="zh-CN" dirty="0"/>
              <a:t>3:1</a:t>
            </a:r>
            <a:r>
              <a:rPr lang="zh-CN" altLang="en-US" dirty="0"/>
              <a:t>这一地区的记录分布似乎相当稳定</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C90A73DB-7B91-445B-A88E-04A581DE4942}" type="slidenum">
              <a:rPr lang="zh-CN" altLang="en-US" smtClean="0"/>
              <a:t>59</a:t>
            </a:fld>
            <a:endParaRPr lang="zh-CN" altLang="en-US"/>
          </a:p>
        </p:txBody>
      </p:sp>
    </p:spTree>
    <p:extLst>
      <p:ext uri="{BB962C8B-B14F-4D97-AF65-F5344CB8AC3E}">
        <p14:creationId xmlns:p14="http://schemas.microsoft.com/office/powerpoint/2010/main" val="41327866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DAG, </a:t>
            </a:r>
            <a:r>
              <a:rPr lang="zh-CN" altLang="en-US" dirty="0"/>
              <a:t>有向无环图</a:t>
            </a:r>
          </a:p>
        </p:txBody>
      </p:sp>
      <p:sp>
        <p:nvSpPr>
          <p:cNvPr id="4" name="灯片编号占位符 3"/>
          <p:cNvSpPr>
            <a:spLocks noGrp="1"/>
          </p:cNvSpPr>
          <p:nvPr>
            <p:ph type="sldNum" sz="quarter" idx="5"/>
          </p:nvPr>
        </p:nvSpPr>
        <p:spPr/>
        <p:txBody>
          <a:bodyPr/>
          <a:lstStyle/>
          <a:p>
            <a:fld id="{C90A73DB-7B91-445B-A88E-04A581DE4942}" type="slidenum">
              <a:rPr lang="zh-CN" altLang="en-US" smtClean="0"/>
              <a:t>81</a:t>
            </a:fld>
            <a:endParaRPr lang="zh-CN" altLang="en-US"/>
          </a:p>
        </p:txBody>
      </p:sp>
    </p:spTree>
    <p:extLst>
      <p:ext uri="{BB962C8B-B14F-4D97-AF65-F5344CB8AC3E}">
        <p14:creationId xmlns:p14="http://schemas.microsoft.com/office/powerpoint/2010/main" val="938449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90A73DB-7B91-445B-A88E-04A581DE4942}" type="slidenum">
              <a:rPr lang="zh-CN" altLang="en-US" smtClean="0"/>
              <a:t>82</a:t>
            </a:fld>
            <a:endParaRPr lang="zh-CN" altLang="en-US"/>
          </a:p>
        </p:txBody>
      </p:sp>
    </p:spTree>
    <p:extLst>
      <p:ext uri="{BB962C8B-B14F-4D97-AF65-F5344CB8AC3E}">
        <p14:creationId xmlns:p14="http://schemas.microsoft.com/office/powerpoint/2010/main" val="7020989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90A73DB-7B91-445B-A88E-04A581DE4942}" type="slidenum">
              <a:rPr lang="zh-CN" altLang="en-US" smtClean="0"/>
              <a:t>83</a:t>
            </a:fld>
            <a:endParaRPr lang="zh-CN" altLang="en-US"/>
          </a:p>
        </p:txBody>
      </p:sp>
    </p:spTree>
    <p:extLst>
      <p:ext uri="{BB962C8B-B14F-4D97-AF65-F5344CB8AC3E}">
        <p14:creationId xmlns:p14="http://schemas.microsoft.com/office/powerpoint/2010/main" val="13948919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90A73DB-7B91-445B-A88E-04A581DE4942}" type="slidenum">
              <a:rPr lang="zh-CN" altLang="en-US" smtClean="0"/>
              <a:t>84</a:t>
            </a:fld>
            <a:endParaRPr lang="zh-CN" altLang="en-US"/>
          </a:p>
        </p:txBody>
      </p:sp>
    </p:spTree>
    <p:extLst>
      <p:ext uri="{BB962C8B-B14F-4D97-AF65-F5344CB8AC3E}">
        <p14:creationId xmlns:p14="http://schemas.microsoft.com/office/powerpoint/2010/main" val="5306498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90A73DB-7B91-445B-A88E-04A581DE4942}" type="slidenum">
              <a:rPr lang="zh-CN" altLang="en-US" smtClean="0"/>
              <a:t>85</a:t>
            </a:fld>
            <a:endParaRPr lang="zh-CN" altLang="en-US"/>
          </a:p>
        </p:txBody>
      </p:sp>
    </p:spTree>
    <p:extLst>
      <p:ext uri="{BB962C8B-B14F-4D97-AF65-F5344CB8AC3E}">
        <p14:creationId xmlns:p14="http://schemas.microsoft.com/office/powerpoint/2010/main" val="3145700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prior distribution can model extant expert knowledge, if any, regarding the distribution of </a:t>
            </a:r>
            <a:r>
              <a:rPr lang="zh-CN" altLang="en-US" dirty="0"/>
              <a:t>𝜃</a:t>
            </a:r>
            <a:r>
              <a:rPr lang="en-US" altLang="zh-CN" dirty="0"/>
              <a:t>. For example, churn1 modeling experts may be aware that a customer exceeding a certain threshold number of calls to customer service may indicate a likelihood to churn. This knowledge can be distilled into prior assumptions about the distribution of customer service calls, including its mean and standard deviation.</a:t>
            </a:r>
          </a:p>
          <a:p>
            <a:endParaRPr lang="en-US" altLang="zh-CN" dirty="0"/>
          </a:p>
          <a:p>
            <a:r>
              <a:rPr lang="en-US" altLang="zh-CN" dirty="0"/>
              <a:t>If no expert knowledge regarding the prior distribution is available, Bayesian analysts may posit a so-called non-informative prior, which assigns equal probability to all values of the parameter.</a:t>
            </a:r>
            <a:r>
              <a:rPr lang="zh-CN" altLang="en-US" dirty="0"/>
              <a:t> </a:t>
            </a:r>
            <a:r>
              <a:rPr lang="en-US" altLang="zh-CN" dirty="0"/>
              <a:t>For example, the prior probability of both churners and non-churners could be set at 0.5, using a non-informative prior.</a:t>
            </a:r>
          </a:p>
          <a:p>
            <a:endParaRPr lang="zh-CN" altLang="en-US" dirty="0"/>
          </a:p>
        </p:txBody>
      </p:sp>
      <p:sp>
        <p:nvSpPr>
          <p:cNvPr id="4" name="灯片编号占位符 3"/>
          <p:cNvSpPr>
            <a:spLocks noGrp="1"/>
          </p:cNvSpPr>
          <p:nvPr>
            <p:ph type="sldNum" sz="quarter" idx="5"/>
          </p:nvPr>
        </p:nvSpPr>
        <p:spPr/>
        <p:txBody>
          <a:bodyPr/>
          <a:lstStyle/>
          <a:p>
            <a:fld id="{C90A73DB-7B91-445B-A88E-04A581DE4942}" type="slidenum">
              <a:rPr lang="zh-CN" altLang="en-US" smtClean="0"/>
              <a:t>40</a:t>
            </a:fld>
            <a:endParaRPr lang="zh-CN" altLang="en-US"/>
          </a:p>
        </p:txBody>
      </p:sp>
    </p:spTree>
    <p:extLst>
      <p:ext uri="{BB962C8B-B14F-4D97-AF65-F5344CB8AC3E}">
        <p14:creationId xmlns:p14="http://schemas.microsoft.com/office/powerpoint/2010/main" val="940963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As the posterior is a distribution rather than a single value, we can conceivably examine any possible statistic of this distribution that we are interested in, such as the first quartile, or the mean absolute deviation (Figure 14.1).</a:t>
            </a:r>
            <a:endParaRPr lang="zh-CN" altLang="en-US" dirty="0"/>
          </a:p>
        </p:txBody>
      </p:sp>
      <p:sp>
        <p:nvSpPr>
          <p:cNvPr id="4" name="灯片编号占位符 3"/>
          <p:cNvSpPr>
            <a:spLocks noGrp="1"/>
          </p:cNvSpPr>
          <p:nvPr>
            <p:ph type="sldNum" sz="quarter" idx="5"/>
          </p:nvPr>
        </p:nvSpPr>
        <p:spPr/>
        <p:txBody>
          <a:bodyPr/>
          <a:lstStyle/>
          <a:p>
            <a:fld id="{C90A73DB-7B91-445B-A88E-04A581DE4942}" type="slidenum">
              <a:rPr lang="zh-CN" altLang="en-US" smtClean="0"/>
              <a:t>41</a:t>
            </a:fld>
            <a:endParaRPr lang="zh-CN" altLang="en-US"/>
          </a:p>
        </p:txBody>
      </p:sp>
    </p:spTree>
    <p:extLst>
      <p:ext uri="{BB962C8B-B14F-4D97-AF65-F5344CB8AC3E}">
        <p14:creationId xmlns:p14="http://schemas.microsoft.com/office/powerpoint/2010/main" val="901074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后验概率比</a:t>
            </a:r>
          </a:p>
        </p:txBody>
      </p:sp>
      <p:sp>
        <p:nvSpPr>
          <p:cNvPr id="4" name="灯片编号占位符 3"/>
          <p:cNvSpPr>
            <a:spLocks noGrp="1"/>
          </p:cNvSpPr>
          <p:nvPr>
            <p:ph type="sldNum" sz="quarter" idx="5"/>
          </p:nvPr>
        </p:nvSpPr>
        <p:spPr/>
        <p:txBody>
          <a:bodyPr/>
          <a:lstStyle/>
          <a:p>
            <a:fld id="{C90A73DB-7B91-445B-A88E-04A581DE4942}" type="slidenum">
              <a:rPr lang="zh-CN" altLang="en-US" smtClean="0"/>
              <a:t>49</a:t>
            </a:fld>
            <a:endParaRPr lang="zh-CN" altLang="en-US"/>
          </a:p>
        </p:txBody>
      </p:sp>
    </p:spTree>
    <p:extLst>
      <p:ext uri="{BB962C8B-B14F-4D97-AF65-F5344CB8AC3E}">
        <p14:creationId xmlns:p14="http://schemas.microsoft.com/office/powerpoint/2010/main" val="3418630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后验概率比</a:t>
            </a:r>
          </a:p>
        </p:txBody>
      </p:sp>
      <p:sp>
        <p:nvSpPr>
          <p:cNvPr id="4" name="灯片编号占位符 3"/>
          <p:cNvSpPr>
            <a:spLocks noGrp="1"/>
          </p:cNvSpPr>
          <p:nvPr>
            <p:ph type="sldNum" sz="quarter" idx="5"/>
          </p:nvPr>
        </p:nvSpPr>
        <p:spPr/>
        <p:txBody>
          <a:bodyPr/>
          <a:lstStyle/>
          <a:p>
            <a:fld id="{C90A73DB-7B91-445B-A88E-04A581DE4942}" type="slidenum">
              <a:rPr lang="zh-CN" altLang="en-US" smtClean="0"/>
              <a:t>50</a:t>
            </a:fld>
            <a:endParaRPr lang="zh-CN" altLang="en-US"/>
          </a:p>
        </p:txBody>
      </p:sp>
    </p:spTree>
    <p:extLst>
      <p:ext uri="{BB962C8B-B14F-4D97-AF65-F5344CB8AC3E}">
        <p14:creationId xmlns:p14="http://schemas.microsoft.com/office/powerpoint/2010/main" val="3242159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Thus, after balancing, CMAP, the MAP estimate of churn is churn = true, because 0.0189 is the greater value. Balancing has reversed the classification decision for this category of customers.</a:t>
            </a:r>
          </a:p>
          <a:p>
            <a:endParaRPr lang="zh-CN" altLang="en-US" dirty="0"/>
          </a:p>
        </p:txBody>
      </p:sp>
      <p:sp>
        <p:nvSpPr>
          <p:cNvPr id="4" name="灯片编号占位符 3"/>
          <p:cNvSpPr>
            <a:spLocks noGrp="1"/>
          </p:cNvSpPr>
          <p:nvPr>
            <p:ph type="sldNum" sz="quarter" idx="5"/>
          </p:nvPr>
        </p:nvSpPr>
        <p:spPr/>
        <p:txBody>
          <a:bodyPr/>
          <a:lstStyle/>
          <a:p>
            <a:fld id="{C90A73DB-7B91-445B-A88E-04A581DE4942}" type="slidenum">
              <a:rPr lang="zh-CN" altLang="en-US" smtClean="0"/>
              <a:t>51</a:t>
            </a:fld>
            <a:endParaRPr lang="zh-CN" altLang="en-US"/>
          </a:p>
        </p:txBody>
      </p:sp>
    </p:spTree>
    <p:extLst>
      <p:ext uri="{BB962C8B-B14F-4D97-AF65-F5344CB8AC3E}">
        <p14:creationId xmlns:p14="http://schemas.microsoft.com/office/powerpoint/2010/main" val="2637771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latin typeface="Times New Roman" panose="02020603050405020304" pitchFamily="18" charset="0"/>
                <a:cs typeface="Times New Roman" panose="02020603050405020304" pitchFamily="18" charset="0"/>
              </a:rPr>
              <a:t>假设我们试图根据一组</a:t>
            </a:r>
            <a:r>
              <a:rPr lang="en-US" altLang="zh-CN" dirty="0">
                <a:latin typeface="Times New Roman" panose="02020603050405020304" pitchFamily="18" charset="0"/>
                <a:cs typeface="Times New Roman" panose="02020603050405020304" pitchFamily="18" charset="0"/>
              </a:rPr>
              <a:t>m=10</a:t>
            </a:r>
            <a:r>
              <a:rPr lang="zh-CN" altLang="en-US" dirty="0">
                <a:latin typeface="Times New Roman" panose="02020603050405020304" pitchFamily="18" charset="0"/>
                <a:cs typeface="Times New Roman" panose="02020603050405020304" pitchFamily="18" charset="0"/>
              </a:rPr>
              <a:t>的人口统计学预测因子来预测个人的婚姻状况（</a:t>
            </a:r>
            <a:r>
              <a:rPr lang="en-US" altLang="zh-CN" dirty="0">
                <a:latin typeface="Times New Roman" panose="02020603050405020304" pitchFamily="18" charset="0"/>
                <a:cs typeface="Times New Roman" panose="02020603050405020304" pitchFamily="18" charset="0"/>
              </a:rPr>
              <a:t>k=5</a:t>
            </a:r>
            <a:r>
              <a:rPr lang="zh-CN" altLang="en-US" dirty="0">
                <a:latin typeface="Times New Roman" panose="02020603050405020304" pitchFamily="18" charset="0"/>
                <a:cs typeface="Times New Roman" panose="02020603050405020304" pitchFamily="18" charset="0"/>
              </a:rPr>
              <a:t>：单身、已婚、离婚、丧偶、分居）</a:t>
            </a:r>
            <a:endParaRPr lang="en-US" altLang="zh-CN" dirty="0">
              <a:latin typeface="Times New Roman" panose="02020603050405020304" pitchFamily="18" charset="0"/>
              <a:cs typeface="Times New Roman" panose="02020603050405020304" pitchFamily="18" charset="0"/>
            </a:endParaRPr>
          </a:p>
          <a:p>
            <a:endParaRPr lang="en-US" altLang="zh-CN" dirty="0">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C90A73DB-7B91-445B-A88E-04A581DE4942}" type="slidenum">
              <a:rPr lang="zh-CN" altLang="en-US" smtClean="0"/>
              <a:t>52</a:t>
            </a:fld>
            <a:endParaRPr lang="zh-CN" altLang="en-US"/>
          </a:p>
        </p:txBody>
      </p:sp>
    </p:spTree>
    <p:extLst>
      <p:ext uri="{BB962C8B-B14F-4D97-AF65-F5344CB8AC3E}">
        <p14:creationId xmlns:p14="http://schemas.microsoft.com/office/powerpoint/2010/main" val="1274461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Correlated predictors should be handled by using PCA …</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C90A73DB-7B91-445B-A88E-04A581DE4942}" type="slidenum">
              <a:rPr lang="zh-CN" altLang="en-US" smtClean="0"/>
              <a:t>53</a:t>
            </a:fld>
            <a:endParaRPr lang="zh-CN" altLang="en-US"/>
          </a:p>
        </p:txBody>
      </p:sp>
    </p:spTree>
    <p:extLst>
      <p:ext uri="{BB962C8B-B14F-4D97-AF65-F5344CB8AC3E}">
        <p14:creationId xmlns:p14="http://schemas.microsoft.com/office/powerpoint/2010/main" val="3144954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Table 14.2</a:t>
            </a:r>
            <a:r>
              <a:rPr lang="zh-CN" altLang="en-US" dirty="0"/>
              <a:t>， </a:t>
            </a:r>
            <a:endParaRPr lang="en-US" altLang="zh-CN" dirty="0"/>
          </a:p>
          <a:p>
            <a:r>
              <a:rPr lang="zh-CN" altLang="en-US" dirty="0"/>
              <a:t>第一行，在给定了</a:t>
            </a:r>
            <a:r>
              <a:rPr lang="en-US" altLang="zh-CN" dirty="0"/>
              <a:t> Inter Plan=yes</a:t>
            </a:r>
            <a:r>
              <a:rPr lang="zh-CN" altLang="en-US" dirty="0"/>
              <a:t>条件下，看</a:t>
            </a:r>
            <a:r>
              <a:rPr lang="en-US" altLang="zh-CN" dirty="0"/>
              <a:t>churn=True</a:t>
            </a:r>
            <a:r>
              <a:rPr lang="zh-CN" altLang="en-US" dirty="0"/>
              <a:t>的概率，</a:t>
            </a:r>
            <a:r>
              <a:rPr lang="en-US" altLang="zh-CN" dirty="0"/>
              <a:t>counts </a:t>
            </a:r>
            <a:r>
              <a:rPr lang="zh-CN" altLang="en-US" dirty="0"/>
              <a:t>分别是有</a:t>
            </a:r>
            <a:r>
              <a:rPr lang="en-US" altLang="zh-CN" dirty="0"/>
              <a:t>Inter plan</a:t>
            </a:r>
            <a:r>
              <a:rPr lang="zh-CN" altLang="en-US" dirty="0"/>
              <a:t>的</a:t>
            </a:r>
            <a:r>
              <a:rPr lang="en-US" altLang="zh-CN" dirty="0"/>
              <a:t>Churn=False</a:t>
            </a:r>
            <a:r>
              <a:rPr lang="zh-CN" altLang="en-US" dirty="0"/>
              <a:t>和</a:t>
            </a:r>
            <a:r>
              <a:rPr lang="en-US" altLang="zh-CN" dirty="0"/>
              <a:t>Churn=True</a:t>
            </a:r>
            <a:r>
              <a:rPr lang="zh-CN" altLang="en-US" dirty="0"/>
              <a:t>的用户数</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第二行，在给定了</a:t>
            </a:r>
            <a:r>
              <a:rPr lang="en-US" altLang="zh-CN" dirty="0"/>
              <a:t> Voice Mail Plan=yes</a:t>
            </a:r>
            <a:r>
              <a:rPr lang="zh-CN" altLang="en-US" dirty="0"/>
              <a:t>条件下，看</a:t>
            </a:r>
            <a:r>
              <a:rPr lang="en-US" altLang="zh-CN" dirty="0"/>
              <a:t>churn=True</a:t>
            </a:r>
            <a:r>
              <a:rPr lang="zh-CN" altLang="en-US" dirty="0"/>
              <a:t>的概率，</a:t>
            </a:r>
            <a:r>
              <a:rPr lang="en-US" altLang="zh-CN" dirty="0"/>
              <a:t>counts </a:t>
            </a:r>
            <a:r>
              <a:rPr lang="zh-CN" altLang="en-US" dirty="0"/>
              <a:t>分别是有</a:t>
            </a:r>
            <a:r>
              <a:rPr lang="en-US" altLang="zh-CN" dirty="0" err="1"/>
              <a:t>VioceMailPlan</a:t>
            </a:r>
            <a:r>
              <a:rPr lang="zh-CN" altLang="en-US" dirty="0"/>
              <a:t>的</a:t>
            </a:r>
            <a:r>
              <a:rPr lang="en-US" altLang="zh-CN" dirty="0"/>
              <a:t>Churn=False</a:t>
            </a:r>
            <a:r>
              <a:rPr lang="zh-CN" altLang="en-US" dirty="0"/>
              <a:t>和</a:t>
            </a:r>
            <a:r>
              <a:rPr lang="en-US" altLang="zh-CN" dirty="0"/>
              <a:t>Churn=True</a:t>
            </a:r>
            <a:r>
              <a:rPr lang="zh-CN" altLang="en-US" dirty="0"/>
              <a:t>的用户数</a:t>
            </a:r>
          </a:p>
          <a:p>
            <a:endParaRPr lang="zh-CN" altLang="en-US" dirty="0"/>
          </a:p>
        </p:txBody>
      </p:sp>
      <p:sp>
        <p:nvSpPr>
          <p:cNvPr id="4" name="灯片编号占位符 3"/>
          <p:cNvSpPr>
            <a:spLocks noGrp="1"/>
          </p:cNvSpPr>
          <p:nvPr>
            <p:ph type="sldNum" sz="quarter" idx="5"/>
          </p:nvPr>
        </p:nvSpPr>
        <p:spPr/>
        <p:txBody>
          <a:bodyPr/>
          <a:lstStyle/>
          <a:p>
            <a:fld id="{C90A73DB-7B91-445B-A88E-04A581DE4942}" type="slidenum">
              <a:rPr lang="zh-CN" altLang="en-US" smtClean="0"/>
              <a:t>54</a:t>
            </a:fld>
            <a:endParaRPr lang="zh-CN" altLang="en-US"/>
          </a:p>
        </p:txBody>
      </p:sp>
    </p:spTree>
    <p:extLst>
      <p:ext uri="{BB962C8B-B14F-4D97-AF65-F5344CB8AC3E}">
        <p14:creationId xmlns:p14="http://schemas.microsoft.com/office/powerpoint/2010/main" val="2309804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89979C-9629-4B05-B03E-09D851CD0B3F}"/>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2988A77-EBF4-4F36-B11F-00081E21D5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045EC09-2D3C-41DB-90B2-BA2AE094C57E}"/>
              </a:ext>
            </a:extLst>
          </p:cNvPr>
          <p:cNvSpPr>
            <a:spLocks noGrp="1"/>
          </p:cNvSpPr>
          <p:nvPr>
            <p:ph type="dt" sz="half" idx="10"/>
          </p:nvPr>
        </p:nvSpPr>
        <p:spPr/>
        <p:txBody>
          <a:bodyPr/>
          <a:lstStyle/>
          <a:p>
            <a:fld id="{A49ED612-1922-4766-9D24-ACEA322D8031}" type="datetimeFigureOut">
              <a:rPr lang="zh-CN" altLang="en-US" smtClean="0"/>
              <a:t>2020/12/9</a:t>
            </a:fld>
            <a:endParaRPr lang="zh-CN" altLang="en-US"/>
          </a:p>
        </p:txBody>
      </p:sp>
      <p:sp>
        <p:nvSpPr>
          <p:cNvPr id="5" name="页脚占位符 4">
            <a:extLst>
              <a:ext uri="{FF2B5EF4-FFF2-40B4-BE49-F238E27FC236}">
                <a16:creationId xmlns:a16="http://schemas.microsoft.com/office/drawing/2014/main" id="{078DDCB3-1D5F-463E-AB65-DB011F27750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5607956-07C3-4059-9586-50697A6D9AFD}"/>
              </a:ext>
            </a:extLst>
          </p:cNvPr>
          <p:cNvSpPr>
            <a:spLocks noGrp="1"/>
          </p:cNvSpPr>
          <p:nvPr>
            <p:ph type="sldNum" sz="quarter" idx="12"/>
          </p:nvPr>
        </p:nvSpPr>
        <p:spPr/>
        <p:txBody>
          <a:bodyPr/>
          <a:lstStyle/>
          <a:p>
            <a:fld id="{161A3B98-3545-49F2-B0C5-7D306DD845F9}" type="slidenum">
              <a:rPr lang="zh-CN" altLang="en-US" smtClean="0"/>
              <a:t>‹#›</a:t>
            </a:fld>
            <a:endParaRPr lang="zh-CN" altLang="en-US"/>
          </a:p>
        </p:txBody>
      </p:sp>
    </p:spTree>
    <p:extLst>
      <p:ext uri="{BB962C8B-B14F-4D97-AF65-F5344CB8AC3E}">
        <p14:creationId xmlns:p14="http://schemas.microsoft.com/office/powerpoint/2010/main" val="3616494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964214-B8DC-4C4B-8389-EC57E243FDD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19BEAE-3E1D-4F69-A7C4-389FBF5C90B5}"/>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6171133-4D91-4D34-9323-534DE7ED409F}"/>
              </a:ext>
            </a:extLst>
          </p:cNvPr>
          <p:cNvSpPr>
            <a:spLocks noGrp="1"/>
          </p:cNvSpPr>
          <p:nvPr>
            <p:ph type="dt" sz="half" idx="10"/>
          </p:nvPr>
        </p:nvSpPr>
        <p:spPr/>
        <p:txBody>
          <a:bodyPr/>
          <a:lstStyle/>
          <a:p>
            <a:fld id="{A49ED612-1922-4766-9D24-ACEA322D8031}" type="datetimeFigureOut">
              <a:rPr lang="zh-CN" altLang="en-US" smtClean="0"/>
              <a:t>2020/12/9</a:t>
            </a:fld>
            <a:endParaRPr lang="zh-CN" altLang="en-US"/>
          </a:p>
        </p:txBody>
      </p:sp>
      <p:sp>
        <p:nvSpPr>
          <p:cNvPr id="5" name="页脚占位符 4">
            <a:extLst>
              <a:ext uri="{FF2B5EF4-FFF2-40B4-BE49-F238E27FC236}">
                <a16:creationId xmlns:a16="http://schemas.microsoft.com/office/drawing/2014/main" id="{D2AEA351-C627-4DE7-97D1-5E569F62EB1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A1D64A7-F367-418E-8DC9-61848744CB6A}"/>
              </a:ext>
            </a:extLst>
          </p:cNvPr>
          <p:cNvSpPr>
            <a:spLocks noGrp="1"/>
          </p:cNvSpPr>
          <p:nvPr>
            <p:ph type="sldNum" sz="quarter" idx="12"/>
          </p:nvPr>
        </p:nvSpPr>
        <p:spPr/>
        <p:txBody>
          <a:bodyPr/>
          <a:lstStyle/>
          <a:p>
            <a:fld id="{161A3B98-3545-49F2-B0C5-7D306DD845F9}" type="slidenum">
              <a:rPr lang="zh-CN" altLang="en-US" smtClean="0"/>
              <a:t>‹#›</a:t>
            </a:fld>
            <a:endParaRPr lang="zh-CN" altLang="en-US"/>
          </a:p>
        </p:txBody>
      </p:sp>
    </p:spTree>
    <p:extLst>
      <p:ext uri="{BB962C8B-B14F-4D97-AF65-F5344CB8AC3E}">
        <p14:creationId xmlns:p14="http://schemas.microsoft.com/office/powerpoint/2010/main" val="1149477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09922C7-C5D8-4A83-A872-FE720B2DBED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53AF8DB-169B-4E0A-B58B-ED8851B6C80E}"/>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F65CC0D-B9BE-4DA3-9EA4-F9C7DAB46E8E}"/>
              </a:ext>
            </a:extLst>
          </p:cNvPr>
          <p:cNvSpPr>
            <a:spLocks noGrp="1"/>
          </p:cNvSpPr>
          <p:nvPr>
            <p:ph type="dt" sz="half" idx="10"/>
          </p:nvPr>
        </p:nvSpPr>
        <p:spPr/>
        <p:txBody>
          <a:bodyPr/>
          <a:lstStyle/>
          <a:p>
            <a:fld id="{A49ED612-1922-4766-9D24-ACEA322D8031}" type="datetimeFigureOut">
              <a:rPr lang="zh-CN" altLang="en-US" smtClean="0"/>
              <a:t>2020/12/9</a:t>
            </a:fld>
            <a:endParaRPr lang="zh-CN" altLang="en-US"/>
          </a:p>
        </p:txBody>
      </p:sp>
      <p:sp>
        <p:nvSpPr>
          <p:cNvPr id="5" name="页脚占位符 4">
            <a:extLst>
              <a:ext uri="{FF2B5EF4-FFF2-40B4-BE49-F238E27FC236}">
                <a16:creationId xmlns:a16="http://schemas.microsoft.com/office/drawing/2014/main" id="{5EC6197E-48EC-4101-8BC2-FEB039727AB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DD6D44-3DF0-4F5D-933E-6DFFE7E40307}"/>
              </a:ext>
            </a:extLst>
          </p:cNvPr>
          <p:cNvSpPr>
            <a:spLocks noGrp="1"/>
          </p:cNvSpPr>
          <p:nvPr>
            <p:ph type="sldNum" sz="quarter" idx="12"/>
          </p:nvPr>
        </p:nvSpPr>
        <p:spPr/>
        <p:txBody>
          <a:bodyPr/>
          <a:lstStyle/>
          <a:p>
            <a:fld id="{161A3B98-3545-49F2-B0C5-7D306DD845F9}" type="slidenum">
              <a:rPr lang="zh-CN" altLang="en-US" smtClean="0"/>
              <a:t>‹#›</a:t>
            </a:fld>
            <a:endParaRPr lang="zh-CN" altLang="en-US"/>
          </a:p>
        </p:txBody>
      </p:sp>
    </p:spTree>
    <p:extLst>
      <p:ext uri="{BB962C8B-B14F-4D97-AF65-F5344CB8AC3E}">
        <p14:creationId xmlns:p14="http://schemas.microsoft.com/office/powerpoint/2010/main" val="1651313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FCE5101-7C53-48F1-82AA-DF8E2BFA50E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DC36610-259C-4FC0-8A5B-9BCCF1618BF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9F9676D-0C9A-41E4-915F-35909C344B6D}"/>
              </a:ext>
            </a:extLst>
          </p:cNvPr>
          <p:cNvSpPr>
            <a:spLocks noGrp="1"/>
          </p:cNvSpPr>
          <p:nvPr>
            <p:ph type="dt" sz="half" idx="10"/>
          </p:nvPr>
        </p:nvSpPr>
        <p:spPr/>
        <p:txBody>
          <a:bodyPr/>
          <a:lstStyle/>
          <a:p>
            <a:fld id="{A49ED612-1922-4766-9D24-ACEA322D8031}" type="datetimeFigureOut">
              <a:rPr lang="zh-CN" altLang="en-US" smtClean="0"/>
              <a:t>2020/12/9</a:t>
            </a:fld>
            <a:endParaRPr lang="zh-CN" altLang="en-US"/>
          </a:p>
        </p:txBody>
      </p:sp>
      <p:sp>
        <p:nvSpPr>
          <p:cNvPr id="5" name="页脚占位符 4">
            <a:extLst>
              <a:ext uri="{FF2B5EF4-FFF2-40B4-BE49-F238E27FC236}">
                <a16:creationId xmlns:a16="http://schemas.microsoft.com/office/drawing/2014/main" id="{1FBA1D66-BC2D-44F9-9E16-DAE8C894032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809469C-BA23-47F9-9421-B3FA0E974980}"/>
              </a:ext>
            </a:extLst>
          </p:cNvPr>
          <p:cNvSpPr>
            <a:spLocks noGrp="1"/>
          </p:cNvSpPr>
          <p:nvPr>
            <p:ph type="sldNum" sz="quarter" idx="12"/>
          </p:nvPr>
        </p:nvSpPr>
        <p:spPr/>
        <p:txBody>
          <a:bodyPr/>
          <a:lstStyle/>
          <a:p>
            <a:fld id="{161A3B98-3545-49F2-B0C5-7D306DD845F9}" type="slidenum">
              <a:rPr lang="zh-CN" altLang="en-US" smtClean="0"/>
              <a:t>‹#›</a:t>
            </a:fld>
            <a:endParaRPr lang="zh-CN" altLang="en-US"/>
          </a:p>
        </p:txBody>
      </p:sp>
    </p:spTree>
    <p:extLst>
      <p:ext uri="{BB962C8B-B14F-4D97-AF65-F5344CB8AC3E}">
        <p14:creationId xmlns:p14="http://schemas.microsoft.com/office/powerpoint/2010/main" val="2865888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D629A5-75FA-4BF6-8583-007D686BA7A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75BDAE0-C5B6-4DEB-B31A-946FCA0ABD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16FC46F5-6990-46CE-976C-B998BB5EA36F}"/>
              </a:ext>
            </a:extLst>
          </p:cNvPr>
          <p:cNvSpPr>
            <a:spLocks noGrp="1"/>
          </p:cNvSpPr>
          <p:nvPr>
            <p:ph type="dt" sz="half" idx="10"/>
          </p:nvPr>
        </p:nvSpPr>
        <p:spPr/>
        <p:txBody>
          <a:bodyPr/>
          <a:lstStyle/>
          <a:p>
            <a:fld id="{A49ED612-1922-4766-9D24-ACEA322D8031}" type="datetimeFigureOut">
              <a:rPr lang="zh-CN" altLang="en-US" smtClean="0"/>
              <a:t>2020/12/9</a:t>
            </a:fld>
            <a:endParaRPr lang="zh-CN" altLang="en-US"/>
          </a:p>
        </p:txBody>
      </p:sp>
      <p:sp>
        <p:nvSpPr>
          <p:cNvPr id="5" name="页脚占位符 4">
            <a:extLst>
              <a:ext uri="{FF2B5EF4-FFF2-40B4-BE49-F238E27FC236}">
                <a16:creationId xmlns:a16="http://schemas.microsoft.com/office/drawing/2014/main" id="{63F57CDA-8437-4B05-A019-A7E3E59A135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3697BB7-A219-4A2B-A569-DADC45654A42}"/>
              </a:ext>
            </a:extLst>
          </p:cNvPr>
          <p:cNvSpPr>
            <a:spLocks noGrp="1"/>
          </p:cNvSpPr>
          <p:nvPr>
            <p:ph type="sldNum" sz="quarter" idx="12"/>
          </p:nvPr>
        </p:nvSpPr>
        <p:spPr/>
        <p:txBody>
          <a:bodyPr/>
          <a:lstStyle/>
          <a:p>
            <a:fld id="{161A3B98-3545-49F2-B0C5-7D306DD845F9}" type="slidenum">
              <a:rPr lang="zh-CN" altLang="en-US" smtClean="0"/>
              <a:t>‹#›</a:t>
            </a:fld>
            <a:endParaRPr lang="zh-CN" altLang="en-US"/>
          </a:p>
        </p:txBody>
      </p:sp>
    </p:spTree>
    <p:extLst>
      <p:ext uri="{BB962C8B-B14F-4D97-AF65-F5344CB8AC3E}">
        <p14:creationId xmlns:p14="http://schemas.microsoft.com/office/powerpoint/2010/main" val="2575619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CF052A-1A7F-4BBC-8AC4-C7DBB3B5968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D920351-2245-4E98-85AC-4F1B0934793E}"/>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6286F99-D3E8-4724-810B-27CBB9C48926}"/>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BD304E97-F7C9-4D65-92B6-190ED33CAFC4}"/>
              </a:ext>
            </a:extLst>
          </p:cNvPr>
          <p:cNvSpPr>
            <a:spLocks noGrp="1"/>
          </p:cNvSpPr>
          <p:nvPr>
            <p:ph type="dt" sz="half" idx="10"/>
          </p:nvPr>
        </p:nvSpPr>
        <p:spPr/>
        <p:txBody>
          <a:bodyPr/>
          <a:lstStyle/>
          <a:p>
            <a:fld id="{A49ED612-1922-4766-9D24-ACEA322D8031}" type="datetimeFigureOut">
              <a:rPr lang="zh-CN" altLang="en-US" smtClean="0"/>
              <a:t>2020/12/9</a:t>
            </a:fld>
            <a:endParaRPr lang="zh-CN" altLang="en-US"/>
          </a:p>
        </p:txBody>
      </p:sp>
      <p:sp>
        <p:nvSpPr>
          <p:cNvPr id="6" name="页脚占位符 5">
            <a:extLst>
              <a:ext uri="{FF2B5EF4-FFF2-40B4-BE49-F238E27FC236}">
                <a16:creationId xmlns:a16="http://schemas.microsoft.com/office/drawing/2014/main" id="{904372A5-4D31-49BB-A90E-D2E809E5A87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45C7739-3BDD-4895-9084-B8B0762F1209}"/>
              </a:ext>
            </a:extLst>
          </p:cNvPr>
          <p:cNvSpPr>
            <a:spLocks noGrp="1"/>
          </p:cNvSpPr>
          <p:nvPr>
            <p:ph type="sldNum" sz="quarter" idx="12"/>
          </p:nvPr>
        </p:nvSpPr>
        <p:spPr/>
        <p:txBody>
          <a:bodyPr/>
          <a:lstStyle/>
          <a:p>
            <a:fld id="{161A3B98-3545-49F2-B0C5-7D306DD845F9}" type="slidenum">
              <a:rPr lang="zh-CN" altLang="en-US" smtClean="0"/>
              <a:t>‹#›</a:t>
            </a:fld>
            <a:endParaRPr lang="zh-CN" altLang="en-US"/>
          </a:p>
        </p:txBody>
      </p:sp>
    </p:spTree>
    <p:extLst>
      <p:ext uri="{BB962C8B-B14F-4D97-AF65-F5344CB8AC3E}">
        <p14:creationId xmlns:p14="http://schemas.microsoft.com/office/powerpoint/2010/main" val="3431921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F09A58-C71D-49EC-9BEE-25E022D233B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018872A-5722-4A4C-8FC1-332AB21D07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82BFDDC9-E2E4-41A3-B552-0CE05A5BE8A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37F63728-9B6F-46BB-BC45-9A56D982DC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E0AC203D-7887-4415-AAC8-4E2B0035E43B}"/>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F9C4C901-CA91-4E67-A04A-26F705E74726}"/>
              </a:ext>
            </a:extLst>
          </p:cNvPr>
          <p:cNvSpPr>
            <a:spLocks noGrp="1"/>
          </p:cNvSpPr>
          <p:nvPr>
            <p:ph type="dt" sz="half" idx="10"/>
          </p:nvPr>
        </p:nvSpPr>
        <p:spPr/>
        <p:txBody>
          <a:bodyPr/>
          <a:lstStyle/>
          <a:p>
            <a:fld id="{A49ED612-1922-4766-9D24-ACEA322D8031}" type="datetimeFigureOut">
              <a:rPr lang="zh-CN" altLang="en-US" smtClean="0"/>
              <a:t>2020/12/9</a:t>
            </a:fld>
            <a:endParaRPr lang="zh-CN" altLang="en-US"/>
          </a:p>
        </p:txBody>
      </p:sp>
      <p:sp>
        <p:nvSpPr>
          <p:cNvPr id="8" name="页脚占位符 7">
            <a:extLst>
              <a:ext uri="{FF2B5EF4-FFF2-40B4-BE49-F238E27FC236}">
                <a16:creationId xmlns:a16="http://schemas.microsoft.com/office/drawing/2014/main" id="{384529EA-609C-45BD-8B02-FAEC35B2C1FC}"/>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B1F8A98-26F7-4B49-A146-5A47ED01F411}"/>
              </a:ext>
            </a:extLst>
          </p:cNvPr>
          <p:cNvSpPr>
            <a:spLocks noGrp="1"/>
          </p:cNvSpPr>
          <p:nvPr>
            <p:ph type="sldNum" sz="quarter" idx="12"/>
          </p:nvPr>
        </p:nvSpPr>
        <p:spPr/>
        <p:txBody>
          <a:bodyPr/>
          <a:lstStyle/>
          <a:p>
            <a:fld id="{161A3B98-3545-49F2-B0C5-7D306DD845F9}" type="slidenum">
              <a:rPr lang="zh-CN" altLang="en-US" smtClean="0"/>
              <a:t>‹#›</a:t>
            </a:fld>
            <a:endParaRPr lang="zh-CN" altLang="en-US"/>
          </a:p>
        </p:txBody>
      </p:sp>
    </p:spTree>
    <p:extLst>
      <p:ext uri="{BB962C8B-B14F-4D97-AF65-F5344CB8AC3E}">
        <p14:creationId xmlns:p14="http://schemas.microsoft.com/office/powerpoint/2010/main" val="3284454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C6407B-1A66-4174-863E-4A2BAFD1C08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AE137C7-C8B0-4D88-938E-F80CB1ABD44E}"/>
              </a:ext>
            </a:extLst>
          </p:cNvPr>
          <p:cNvSpPr>
            <a:spLocks noGrp="1"/>
          </p:cNvSpPr>
          <p:nvPr>
            <p:ph type="dt" sz="half" idx="10"/>
          </p:nvPr>
        </p:nvSpPr>
        <p:spPr/>
        <p:txBody>
          <a:bodyPr/>
          <a:lstStyle/>
          <a:p>
            <a:fld id="{A49ED612-1922-4766-9D24-ACEA322D8031}" type="datetimeFigureOut">
              <a:rPr lang="zh-CN" altLang="en-US" smtClean="0"/>
              <a:t>2020/12/9</a:t>
            </a:fld>
            <a:endParaRPr lang="zh-CN" altLang="en-US"/>
          </a:p>
        </p:txBody>
      </p:sp>
      <p:sp>
        <p:nvSpPr>
          <p:cNvPr id="4" name="页脚占位符 3">
            <a:extLst>
              <a:ext uri="{FF2B5EF4-FFF2-40B4-BE49-F238E27FC236}">
                <a16:creationId xmlns:a16="http://schemas.microsoft.com/office/drawing/2014/main" id="{2B16C5FF-EBEB-4649-9CBA-B2A16B21F38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95405D11-102D-4B43-8783-D3EBD25A550F}"/>
              </a:ext>
            </a:extLst>
          </p:cNvPr>
          <p:cNvSpPr>
            <a:spLocks noGrp="1"/>
          </p:cNvSpPr>
          <p:nvPr>
            <p:ph type="sldNum" sz="quarter" idx="12"/>
          </p:nvPr>
        </p:nvSpPr>
        <p:spPr/>
        <p:txBody>
          <a:bodyPr/>
          <a:lstStyle/>
          <a:p>
            <a:fld id="{161A3B98-3545-49F2-B0C5-7D306DD845F9}" type="slidenum">
              <a:rPr lang="zh-CN" altLang="en-US" smtClean="0"/>
              <a:t>‹#›</a:t>
            </a:fld>
            <a:endParaRPr lang="zh-CN" altLang="en-US"/>
          </a:p>
        </p:txBody>
      </p:sp>
    </p:spTree>
    <p:extLst>
      <p:ext uri="{BB962C8B-B14F-4D97-AF65-F5344CB8AC3E}">
        <p14:creationId xmlns:p14="http://schemas.microsoft.com/office/powerpoint/2010/main" val="1997125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1E58CFB-3BD7-4E2C-B180-FD2575A69456}"/>
              </a:ext>
            </a:extLst>
          </p:cNvPr>
          <p:cNvSpPr>
            <a:spLocks noGrp="1"/>
          </p:cNvSpPr>
          <p:nvPr>
            <p:ph type="dt" sz="half" idx="10"/>
          </p:nvPr>
        </p:nvSpPr>
        <p:spPr/>
        <p:txBody>
          <a:bodyPr/>
          <a:lstStyle/>
          <a:p>
            <a:fld id="{A49ED612-1922-4766-9D24-ACEA322D8031}" type="datetimeFigureOut">
              <a:rPr lang="zh-CN" altLang="en-US" smtClean="0"/>
              <a:t>2020/12/9</a:t>
            </a:fld>
            <a:endParaRPr lang="zh-CN" altLang="en-US"/>
          </a:p>
        </p:txBody>
      </p:sp>
      <p:sp>
        <p:nvSpPr>
          <p:cNvPr id="3" name="页脚占位符 2">
            <a:extLst>
              <a:ext uri="{FF2B5EF4-FFF2-40B4-BE49-F238E27FC236}">
                <a16:creationId xmlns:a16="http://schemas.microsoft.com/office/drawing/2014/main" id="{AA4FAD29-03B0-47B3-BFAA-B73F2ED039B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6442F5B-5C02-4556-9FA1-64CCF22C2143}"/>
              </a:ext>
            </a:extLst>
          </p:cNvPr>
          <p:cNvSpPr>
            <a:spLocks noGrp="1"/>
          </p:cNvSpPr>
          <p:nvPr>
            <p:ph type="sldNum" sz="quarter" idx="12"/>
          </p:nvPr>
        </p:nvSpPr>
        <p:spPr/>
        <p:txBody>
          <a:bodyPr/>
          <a:lstStyle/>
          <a:p>
            <a:fld id="{161A3B98-3545-49F2-B0C5-7D306DD845F9}" type="slidenum">
              <a:rPr lang="zh-CN" altLang="en-US" smtClean="0"/>
              <a:t>‹#›</a:t>
            </a:fld>
            <a:endParaRPr lang="zh-CN" altLang="en-US"/>
          </a:p>
        </p:txBody>
      </p:sp>
    </p:spTree>
    <p:extLst>
      <p:ext uri="{BB962C8B-B14F-4D97-AF65-F5344CB8AC3E}">
        <p14:creationId xmlns:p14="http://schemas.microsoft.com/office/powerpoint/2010/main" val="110319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4DB83B-3E9E-48BF-8957-12AF8ED8299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04E4A84-5F20-4F51-B89A-F2F16502C1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41C98F77-D632-42C4-8527-7169640D09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D06BB03-F4F6-417D-BB6F-C0B6C228973F}"/>
              </a:ext>
            </a:extLst>
          </p:cNvPr>
          <p:cNvSpPr>
            <a:spLocks noGrp="1"/>
          </p:cNvSpPr>
          <p:nvPr>
            <p:ph type="dt" sz="half" idx="10"/>
          </p:nvPr>
        </p:nvSpPr>
        <p:spPr/>
        <p:txBody>
          <a:bodyPr/>
          <a:lstStyle/>
          <a:p>
            <a:fld id="{A49ED612-1922-4766-9D24-ACEA322D8031}" type="datetimeFigureOut">
              <a:rPr lang="zh-CN" altLang="en-US" smtClean="0"/>
              <a:t>2020/12/9</a:t>
            </a:fld>
            <a:endParaRPr lang="zh-CN" altLang="en-US"/>
          </a:p>
        </p:txBody>
      </p:sp>
      <p:sp>
        <p:nvSpPr>
          <p:cNvPr id="6" name="页脚占位符 5">
            <a:extLst>
              <a:ext uri="{FF2B5EF4-FFF2-40B4-BE49-F238E27FC236}">
                <a16:creationId xmlns:a16="http://schemas.microsoft.com/office/drawing/2014/main" id="{BB10D425-DEA8-4155-9A44-F3713A2893A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31CA348-EE62-4ADA-8C24-B46F4F76EC81}"/>
              </a:ext>
            </a:extLst>
          </p:cNvPr>
          <p:cNvSpPr>
            <a:spLocks noGrp="1"/>
          </p:cNvSpPr>
          <p:nvPr>
            <p:ph type="sldNum" sz="quarter" idx="12"/>
          </p:nvPr>
        </p:nvSpPr>
        <p:spPr/>
        <p:txBody>
          <a:bodyPr/>
          <a:lstStyle/>
          <a:p>
            <a:fld id="{161A3B98-3545-49F2-B0C5-7D306DD845F9}" type="slidenum">
              <a:rPr lang="zh-CN" altLang="en-US" smtClean="0"/>
              <a:t>‹#›</a:t>
            </a:fld>
            <a:endParaRPr lang="zh-CN" altLang="en-US"/>
          </a:p>
        </p:txBody>
      </p:sp>
    </p:spTree>
    <p:extLst>
      <p:ext uri="{BB962C8B-B14F-4D97-AF65-F5344CB8AC3E}">
        <p14:creationId xmlns:p14="http://schemas.microsoft.com/office/powerpoint/2010/main" val="3465411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DD78AF-0F3F-493C-A5AD-7FF78026CAF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94B2079-6AB0-4A4B-9728-AF90190F36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8B19802-7716-4AF7-B34B-68D9A58F1B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6C0853F-2059-4E08-950C-673C6C9D604B}"/>
              </a:ext>
            </a:extLst>
          </p:cNvPr>
          <p:cNvSpPr>
            <a:spLocks noGrp="1"/>
          </p:cNvSpPr>
          <p:nvPr>
            <p:ph type="dt" sz="half" idx="10"/>
          </p:nvPr>
        </p:nvSpPr>
        <p:spPr/>
        <p:txBody>
          <a:bodyPr/>
          <a:lstStyle/>
          <a:p>
            <a:fld id="{A49ED612-1922-4766-9D24-ACEA322D8031}" type="datetimeFigureOut">
              <a:rPr lang="zh-CN" altLang="en-US" smtClean="0"/>
              <a:t>2020/12/9</a:t>
            </a:fld>
            <a:endParaRPr lang="zh-CN" altLang="en-US"/>
          </a:p>
        </p:txBody>
      </p:sp>
      <p:sp>
        <p:nvSpPr>
          <p:cNvPr id="6" name="页脚占位符 5">
            <a:extLst>
              <a:ext uri="{FF2B5EF4-FFF2-40B4-BE49-F238E27FC236}">
                <a16:creationId xmlns:a16="http://schemas.microsoft.com/office/drawing/2014/main" id="{32C2A2EB-747A-4D6B-9CA7-8A7F12D7AD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56221CD-2BA0-4721-81AC-DCF569004E20}"/>
              </a:ext>
            </a:extLst>
          </p:cNvPr>
          <p:cNvSpPr>
            <a:spLocks noGrp="1"/>
          </p:cNvSpPr>
          <p:nvPr>
            <p:ph type="sldNum" sz="quarter" idx="12"/>
          </p:nvPr>
        </p:nvSpPr>
        <p:spPr/>
        <p:txBody>
          <a:bodyPr/>
          <a:lstStyle/>
          <a:p>
            <a:fld id="{161A3B98-3545-49F2-B0C5-7D306DD845F9}" type="slidenum">
              <a:rPr lang="zh-CN" altLang="en-US" smtClean="0"/>
              <a:t>‹#›</a:t>
            </a:fld>
            <a:endParaRPr lang="zh-CN" altLang="en-US"/>
          </a:p>
        </p:txBody>
      </p:sp>
    </p:spTree>
    <p:extLst>
      <p:ext uri="{BB962C8B-B14F-4D97-AF65-F5344CB8AC3E}">
        <p14:creationId xmlns:p14="http://schemas.microsoft.com/office/powerpoint/2010/main" val="922360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0FEC60C-D062-4C84-A1CC-7D67142BEB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21DDA55-AF0C-4C13-8B64-89F2D504FC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05055FD-A7B4-4B99-BE9B-993D56C5C9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9ED612-1922-4766-9D24-ACEA322D8031}" type="datetimeFigureOut">
              <a:rPr lang="zh-CN" altLang="en-US" smtClean="0"/>
              <a:t>2020/12/9</a:t>
            </a:fld>
            <a:endParaRPr lang="zh-CN" altLang="en-US"/>
          </a:p>
        </p:txBody>
      </p:sp>
      <p:sp>
        <p:nvSpPr>
          <p:cNvPr id="5" name="页脚占位符 4">
            <a:extLst>
              <a:ext uri="{FF2B5EF4-FFF2-40B4-BE49-F238E27FC236}">
                <a16:creationId xmlns:a16="http://schemas.microsoft.com/office/drawing/2014/main" id="{9BE32DCA-1B63-441E-8D45-3CDA04A44C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868619C-9373-4990-A1C3-0DF1AE7404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1A3B98-3545-49F2-B0C5-7D306DD845F9}" type="slidenum">
              <a:rPr lang="zh-CN" altLang="en-US" smtClean="0"/>
              <a:t>‹#›</a:t>
            </a:fld>
            <a:endParaRPr lang="zh-CN" altLang="en-US"/>
          </a:p>
        </p:txBody>
      </p:sp>
    </p:spTree>
    <p:extLst>
      <p:ext uri="{BB962C8B-B14F-4D97-AF65-F5344CB8AC3E}">
        <p14:creationId xmlns:p14="http://schemas.microsoft.com/office/powerpoint/2010/main" val="31081390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image" Target="../media/image130.png"/><Relationship Id="rId4" Type="http://schemas.openxmlformats.org/officeDocument/2006/relationships/image" Target="../media/image120.png"/></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w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wmf"/><Relationship Id="rId4" Type="http://schemas.openxmlformats.org/officeDocument/2006/relationships/oleObject" Target="../embeddings/oleObject2.bin"/></Relationships>
</file>

<file path=ppt/slides/_rels/slide70.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82.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83.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10" Type="http://schemas.openxmlformats.org/officeDocument/2006/relationships/image" Target="../media/image88.png"/><Relationship Id="rId4" Type="http://schemas.openxmlformats.org/officeDocument/2006/relationships/image" Target="../media/image81.png"/><Relationship Id="rId9" Type="http://schemas.openxmlformats.org/officeDocument/2006/relationships/image" Target="../media/image87.png"/></Relationships>
</file>

<file path=ppt/slides/_rels/slide84.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10" Type="http://schemas.openxmlformats.org/officeDocument/2006/relationships/image" Target="../media/image91.png"/><Relationship Id="rId4" Type="http://schemas.openxmlformats.org/officeDocument/2006/relationships/image" Target="../media/image81.png"/><Relationship Id="rId9" Type="http://schemas.openxmlformats.org/officeDocument/2006/relationships/image" Target="../media/image90.png"/></Relationships>
</file>

<file path=ppt/slides/_rels/slide85.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96.png"/><Relationship Id="rId3" Type="http://schemas.openxmlformats.org/officeDocument/2006/relationships/image" Target="../media/image92.png"/><Relationship Id="rId7" Type="http://schemas.openxmlformats.org/officeDocument/2006/relationships/image" Target="../media/image83.png"/><Relationship Id="rId12" Type="http://schemas.openxmlformats.org/officeDocument/2006/relationships/image" Target="../media/image9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2.png"/><Relationship Id="rId11" Type="http://schemas.openxmlformats.org/officeDocument/2006/relationships/image" Target="../media/image94.png"/><Relationship Id="rId5" Type="http://schemas.openxmlformats.org/officeDocument/2006/relationships/image" Target="../media/image81.png"/><Relationship Id="rId10" Type="http://schemas.openxmlformats.org/officeDocument/2006/relationships/image" Target="../media/image93.png"/><Relationship Id="rId4" Type="http://schemas.openxmlformats.org/officeDocument/2006/relationships/image" Target="../media/image80.png"/><Relationship Id="rId9" Type="http://schemas.openxmlformats.org/officeDocument/2006/relationships/image" Target="../media/image89.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hyperlink" Target="https://github.com/apache/spark/blob/master/examples/src/main/python/ml/naive_bayes_example.py"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DB63F0-8AE6-4500-A624-3E2265CAFA3F}"/>
              </a:ext>
            </a:extLst>
          </p:cNvPr>
          <p:cNvSpPr>
            <a:spLocks noGrp="1"/>
          </p:cNvSpPr>
          <p:nvPr>
            <p:ph type="ctrTitle"/>
          </p:nvPr>
        </p:nvSpPr>
        <p:spPr/>
        <p:txBody>
          <a:bodyPr/>
          <a:lstStyle/>
          <a:p>
            <a:r>
              <a:rPr lang="en-US" altLang="zh-CN" dirty="0"/>
              <a:t>NAÏVE BAYES AND BAYESIAN NETWORKS</a:t>
            </a:r>
            <a:endParaRPr lang="zh-CN" altLang="en-US" dirty="0"/>
          </a:p>
        </p:txBody>
      </p:sp>
      <p:sp>
        <p:nvSpPr>
          <p:cNvPr id="3" name="副标题 2">
            <a:extLst>
              <a:ext uri="{FF2B5EF4-FFF2-40B4-BE49-F238E27FC236}">
                <a16:creationId xmlns:a16="http://schemas.microsoft.com/office/drawing/2014/main" id="{7621D270-CBB6-4BA5-B625-89DC4FD5E36B}"/>
              </a:ext>
            </a:extLst>
          </p:cNvPr>
          <p:cNvSpPr>
            <a:spLocks noGrp="1"/>
          </p:cNvSpPr>
          <p:nvPr>
            <p:ph type="subTitle" idx="1"/>
          </p:nvPr>
        </p:nvSpPr>
        <p:spPr/>
        <p:txBody>
          <a:bodyPr/>
          <a:lstStyle/>
          <a:p>
            <a:endParaRPr lang="zh-CN" altLang="en-US"/>
          </a:p>
        </p:txBody>
      </p:sp>
    </p:spTree>
    <p:extLst>
      <p:ext uri="{BB962C8B-B14F-4D97-AF65-F5344CB8AC3E}">
        <p14:creationId xmlns:p14="http://schemas.microsoft.com/office/powerpoint/2010/main" val="2327899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8B82A6-481A-A144-A145-58A0FB184528}"/>
              </a:ext>
            </a:extLst>
          </p:cNvPr>
          <p:cNvSpPr>
            <a:spLocks noGrp="1"/>
          </p:cNvSpPr>
          <p:nvPr>
            <p:ph type="title"/>
          </p:nvPr>
        </p:nvSpPr>
        <p:spPr/>
        <p:txBody>
          <a:bodyPr/>
          <a:lstStyle/>
          <a:p>
            <a:r>
              <a:rPr lang="zh-CN" altLang="en" dirty="0"/>
              <a:t>你能</a:t>
            </a:r>
            <a:r>
              <a:rPr lang="zh-CN" altLang="en-US" dirty="0"/>
              <a:t>分类是哪个盒子吗？</a:t>
            </a:r>
            <a:endParaRPr kumimoji="1" lang="zh-CN" altLang="en-US" dirty="0"/>
          </a:p>
        </p:txBody>
      </p:sp>
      <p:sp>
        <p:nvSpPr>
          <p:cNvPr id="3" name="内容占位符 2">
            <a:extLst>
              <a:ext uri="{FF2B5EF4-FFF2-40B4-BE49-F238E27FC236}">
                <a16:creationId xmlns:a16="http://schemas.microsoft.com/office/drawing/2014/main" id="{2B48929D-2B4B-FF49-B35C-273DE5D39809}"/>
              </a:ext>
            </a:extLst>
          </p:cNvPr>
          <p:cNvSpPr>
            <a:spLocks noGrp="1"/>
          </p:cNvSpPr>
          <p:nvPr>
            <p:ph idx="1"/>
          </p:nvPr>
        </p:nvSpPr>
        <p:spPr>
          <a:xfrm>
            <a:off x="838200" y="1825625"/>
            <a:ext cx="10515600" cy="4841182"/>
          </a:xfrm>
        </p:spPr>
        <p:txBody>
          <a:bodyPr>
            <a:normAutofit/>
          </a:bodyPr>
          <a:lstStyle/>
          <a:p>
            <a:pPr marL="457200" lvl="0">
              <a:spcBef>
                <a:spcPts val="0"/>
              </a:spcBef>
            </a:pPr>
            <a:r>
              <a:rPr lang="en" altLang="zh-CN" dirty="0"/>
              <a:t>We want to build a </a:t>
            </a:r>
            <a:r>
              <a:rPr lang="en" altLang="zh-CN" dirty="0">
                <a:solidFill>
                  <a:schemeClr val="dk1"/>
                </a:solidFill>
              </a:rPr>
              <a:t>classifier</a:t>
            </a:r>
            <a:r>
              <a:rPr lang="en" altLang="zh-CN" dirty="0"/>
              <a:t> for the mystery box game.</a:t>
            </a:r>
          </a:p>
          <a:p>
            <a:pPr marL="914400" lvl="1">
              <a:spcBef>
                <a:spcPts val="0"/>
              </a:spcBef>
            </a:pPr>
            <a:r>
              <a:rPr lang="en" altLang="zh-CN" dirty="0"/>
              <a:t>Given a ball of some color (the evidence), we want to determine which box it is most likely to have come from.</a:t>
            </a:r>
            <a:br>
              <a:rPr lang="en" altLang="zh-CN" dirty="0"/>
            </a:br>
            <a:endParaRPr lang="en" altLang="zh-CN" dirty="0"/>
          </a:p>
          <a:p>
            <a:pPr marL="457200" lvl="0">
              <a:spcBef>
                <a:spcPts val="0"/>
              </a:spcBef>
            </a:pPr>
            <a:r>
              <a:rPr lang="en" altLang="zh-CN" dirty="0"/>
              <a:t>To do this, we need to calculate the </a:t>
            </a:r>
            <a:r>
              <a:rPr lang="en" altLang="zh-CN" dirty="0">
                <a:solidFill>
                  <a:schemeClr val="dk1"/>
                </a:solidFill>
              </a:rPr>
              <a:t>posterior</a:t>
            </a:r>
            <a:r>
              <a:rPr lang="en" altLang="zh-CN" dirty="0"/>
              <a:t>, i.e.</a:t>
            </a:r>
            <a:br>
              <a:rPr lang="en" altLang="zh-CN" dirty="0"/>
            </a:br>
            <a:r>
              <a:rPr lang="en" altLang="zh-CN" sz="4000" dirty="0"/>
              <a:t>	</a:t>
            </a:r>
            <a:r>
              <a:rPr lang="en" altLang="zh-CN" sz="2000" dirty="0"/>
              <a:t>P(Box A | ball color) = </a:t>
            </a:r>
            <a:r>
              <a:rPr lang="en" altLang="zh-CN" sz="2000" u="sng" dirty="0"/>
              <a:t>P(ball color | box A) P(Box A)</a:t>
            </a:r>
            <a:br>
              <a:rPr lang="en" altLang="zh-CN" sz="2000" dirty="0"/>
            </a:br>
            <a:r>
              <a:rPr lang="en" altLang="zh-CN" sz="2000" dirty="0"/>
              <a:t>						P(ball color)</a:t>
            </a:r>
            <a:br>
              <a:rPr lang="en" altLang="zh-CN" sz="2000" dirty="0"/>
            </a:br>
            <a:br>
              <a:rPr lang="en" altLang="zh-CN" sz="2000" dirty="0"/>
            </a:br>
            <a:r>
              <a:rPr lang="en" altLang="zh-CN" sz="2000" dirty="0"/>
              <a:t>	P(Box B | ball color) = </a:t>
            </a:r>
            <a:r>
              <a:rPr lang="en" altLang="zh-CN" sz="2000" u="sng" dirty="0"/>
              <a:t>P(ball color | box B) P(Box B)</a:t>
            </a:r>
            <a:br>
              <a:rPr lang="en" altLang="zh-CN" sz="2000" dirty="0"/>
            </a:br>
            <a:r>
              <a:rPr lang="en" altLang="zh-CN" sz="2000" dirty="0"/>
              <a:t>						P(ball color)</a:t>
            </a:r>
            <a:br>
              <a:rPr lang="en" altLang="zh-CN" sz="2000" dirty="0"/>
            </a:br>
            <a:endParaRPr lang="en" altLang="zh-CN" sz="1400" dirty="0"/>
          </a:p>
          <a:p>
            <a:pPr marL="457200" lvl="0">
              <a:spcBef>
                <a:spcPts val="0"/>
              </a:spcBef>
            </a:pPr>
            <a:r>
              <a:rPr lang="en" altLang="zh-CN" dirty="0"/>
              <a:t>Finally, choose the box that has the </a:t>
            </a:r>
            <a:r>
              <a:rPr lang="en" altLang="zh-CN" dirty="0">
                <a:solidFill>
                  <a:schemeClr val="dk1"/>
                </a:solidFill>
              </a:rPr>
              <a:t>highest value</a:t>
            </a:r>
            <a:r>
              <a:rPr lang="en" altLang="zh-CN" dirty="0"/>
              <a:t> in the posterior. This is the classification result.</a:t>
            </a:r>
          </a:p>
        </p:txBody>
      </p:sp>
    </p:spTree>
    <p:extLst>
      <p:ext uri="{BB962C8B-B14F-4D97-AF65-F5344CB8AC3E}">
        <p14:creationId xmlns:p14="http://schemas.microsoft.com/office/powerpoint/2010/main" val="1487709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66C0B9AF-D195-4946-97B8-50EFD31DD814}"/>
              </a:ext>
            </a:extLst>
          </p:cNvPr>
          <p:cNvSpPr>
            <a:spLocks noGrp="1"/>
          </p:cNvSpPr>
          <p:nvPr>
            <p:ph type="title"/>
          </p:nvPr>
        </p:nvSpPr>
        <p:spPr/>
        <p:txBody>
          <a:bodyPr/>
          <a:lstStyle/>
          <a:p>
            <a:r>
              <a:rPr kumimoji="1" lang="zh-CN" altLang="en-US" dirty="0"/>
              <a:t>课堂练习</a:t>
            </a:r>
          </a:p>
        </p:txBody>
      </p:sp>
      <p:sp>
        <p:nvSpPr>
          <p:cNvPr id="5" name="文本占位符 4">
            <a:extLst>
              <a:ext uri="{FF2B5EF4-FFF2-40B4-BE49-F238E27FC236}">
                <a16:creationId xmlns:a16="http://schemas.microsoft.com/office/drawing/2014/main" id="{75E6785F-B478-FF43-96F1-8111A25908F8}"/>
              </a:ext>
            </a:extLst>
          </p:cNvPr>
          <p:cNvSpPr>
            <a:spLocks noGrp="1"/>
          </p:cNvSpPr>
          <p:nvPr>
            <p:ph type="body" idx="1"/>
          </p:nvPr>
        </p:nvSpPr>
        <p:spPr/>
        <p:txBody>
          <a:bodyPr/>
          <a:lstStyle/>
          <a:p>
            <a:endParaRPr kumimoji="1" lang="zh-CN" altLang="en-US"/>
          </a:p>
        </p:txBody>
      </p:sp>
    </p:spTree>
    <p:extLst>
      <p:ext uri="{BB962C8B-B14F-4D97-AF65-F5344CB8AC3E}">
        <p14:creationId xmlns:p14="http://schemas.microsoft.com/office/powerpoint/2010/main" val="5202145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标题 26">
            <a:extLst>
              <a:ext uri="{FF2B5EF4-FFF2-40B4-BE49-F238E27FC236}">
                <a16:creationId xmlns:a16="http://schemas.microsoft.com/office/drawing/2014/main" id="{8BD601C3-D89C-6C45-B8D0-D43991732FD6}"/>
              </a:ext>
            </a:extLst>
          </p:cNvPr>
          <p:cNvSpPr>
            <a:spLocks noGrp="1"/>
          </p:cNvSpPr>
          <p:nvPr>
            <p:ph type="title"/>
          </p:nvPr>
        </p:nvSpPr>
        <p:spPr/>
        <p:txBody>
          <a:bodyPr/>
          <a:lstStyle/>
          <a:p>
            <a:endParaRPr lang="zh-CN" altLang="en-US"/>
          </a:p>
        </p:txBody>
      </p:sp>
      <p:pic>
        <p:nvPicPr>
          <p:cNvPr id="28" name="图片 27">
            <a:extLst>
              <a:ext uri="{FF2B5EF4-FFF2-40B4-BE49-F238E27FC236}">
                <a16:creationId xmlns:a16="http://schemas.microsoft.com/office/drawing/2014/main" id="{15DBAA33-57C7-D74E-B1B6-9A185B0E3E8C}"/>
              </a:ext>
            </a:extLst>
          </p:cNvPr>
          <p:cNvPicPr>
            <a:picLocks noChangeAspect="1"/>
          </p:cNvPicPr>
          <p:nvPr/>
        </p:nvPicPr>
        <p:blipFill>
          <a:blip r:embed="rId2"/>
          <a:stretch>
            <a:fillRect/>
          </a:stretch>
        </p:blipFill>
        <p:spPr>
          <a:xfrm>
            <a:off x="0" y="365545"/>
            <a:ext cx="12192000" cy="6126909"/>
          </a:xfrm>
          <a:prstGeom prst="rect">
            <a:avLst/>
          </a:prstGeom>
        </p:spPr>
      </p:pic>
    </p:spTree>
    <p:extLst>
      <p:ext uri="{BB962C8B-B14F-4D97-AF65-F5344CB8AC3E}">
        <p14:creationId xmlns:p14="http://schemas.microsoft.com/office/powerpoint/2010/main" val="3495568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9AC167-B476-2F4C-9B3E-2189DF66C5C7}"/>
              </a:ext>
            </a:extLst>
          </p:cNvPr>
          <p:cNvSpPr>
            <a:spLocks noGrp="1"/>
          </p:cNvSpPr>
          <p:nvPr>
            <p:ph type="title"/>
          </p:nvPr>
        </p:nvSpPr>
        <p:spPr/>
        <p:txBody>
          <a:bodyPr/>
          <a:lstStyle/>
          <a:p>
            <a:r>
              <a:rPr kumimoji="1" lang="zh-CN" altLang="en-US" dirty="0"/>
              <a:t>算法</a:t>
            </a:r>
          </a:p>
        </p:txBody>
      </p:sp>
      <p:sp>
        <p:nvSpPr>
          <p:cNvPr id="3" name="内容占位符 2">
            <a:extLst>
              <a:ext uri="{FF2B5EF4-FFF2-40B4-BE49-F238E27FC236}">
                <a16:creationId xmlns:a16="http://schemas.microsoft.com/office/drawing/2014/main" id="{D936B0FB-7091-4E4E-ABDD-02DAF6FF5CA4}"/>
              </a:ext>
            </a:extLst>
          </p:cNvPr>
          <p:cNvSpPr>
            <a:spLocks noGrp="1"/>
          </p:cNvSpPr>
          <p:nvPr>
            <p:ph idx="1"/>
          </p:nvPr>
        </p:nvSpPr>
        <p:spPr/>
        <p:txBody>
          <a:bodyPr/>
          <a:lstStyle/>
          <a:p>
            <a:pPr marL="457200" lvl="0">
              <a:spcBef>
                <a:spcPts val="0"/>
              </a:spcBef>
              <a:buAutoNum type="arabicPeriod"/>
            </a:pPr>
            <a:r>
              <a:rPr lang="en" altLang="zh-CN" u="sng" dirty="0">
                <a:solidFill>
                  <a:schemeClr val="dk1"/>
                </a:solidFill>
              </a:rPr>
              <a:t>Preparatory Step:</a:t>
            </a:r>
            <a:r>
              <a:rPr lang="en" altLang="zh-CN" dirty="0"/>
              <a:t> For each color c and each box b, calculate:</a:t>
            </a:r>
            <a:br>
              <a:rPr lang="en" altLang="zh-CN" dirty="0"/>
            </a:br>
            <a:br>
              <a:rPr lang="en" altLang="zh-CN" dirty="0"/>
            </a:br>
            <a:r>
              <a:rPr lang="en" altLang="zh-CN" dirty="0"/>
              <a:t>	P(color c | box b) = </a:t>
            </a:r>
            <a:r>
              <a:rPr lang="en" altLang="zh-CN" u="sng" dirty="0"/>
              <a:t># color c balls in box b</a:t>
            </a:r>
            <a:br>
              <a:rPr lang="en" altLang="zh-CN" dirty="0"/>
            </a:br>
            <a:r>
              <a:rPr lang="en" altLang="zh-CN" dirty="0"/>
              <a:t>						# balls in box b</a:t>
            </a:r>
            <a:br>
              <a:rPr lang="en" altLang="zh-CN" dirty="0"/>
            </a:br>
            <a:endParaRPr lang="en" altLang="zh-CN" dirty="0"/>
          </a:p>
          <a:p>
            <a:pPr marL="457200" lvl="0">
              <a:spcBef>
                <a:spcPts val="0"/>
              </a:spcBef>
              <a:buAutoNum type="arabicPeriod"/>
            </a:pPr>
            <a:r>
              <a:rPr lang="en" altLang="zh-CN" u="sng" dirty="0">
                <a:solidFill>
                  <a:schemeClr val="dk1"/>
                </a:solidFill>
              </a:rPr>
              <a:t>Classifier:</a:t>
            </a:r>
            <a:r>
              <a:rPr lang="en" altLang="zh-CN" dirty="0"/>
              <a:t> To classify a ball of color c, calculate</a:t>
            </a:r>
            <a:br>
              <a:rPr lang="en" altLang="zh-CN" dirty="0"/>
            </a:br>
            <a:br>
              <a:rPr lang="en" altLang="zh-CN" dirty="0"/>
            </a:br>
            <a:r>
              <a:rPr lang="en" altLang="zh-CN" dirty="0"/>
              <a:t>	P(box b | color c) ∝ P(box b) ⨉ P(color c | box b)</a:t>
            </a:r>
            <a:br>
              <a:rPr lang="en" altLang="zh-CN" dirty="0"/>
            </a:br>
            <a:br>
              <a:rPr lang="en" altLang="zh-CN" dirty="0"/>
            </a:br>
            <a:r>
              <a:rPr lang="en" altLang="zh-CN" dirty="0"/>
              <a:t>and choose the box with the highest value.</a:t>
            </a:r>
          </a:p>
          <a:p>
            <a:endParaRPr kumimoji="1" lang="zh-CN" altLang="en-US" dirty="0"/>
          </a:p>
        </p:txBody>
      </p:sp>
    </p:spTree>
    <p:extLst>
      <p:ext uri="{BB962C8B-B14F-4D97-AF65-F5344CB8AC3E}">
        <p14:creationId xmlns:p14="http://schemas.microsoft.com/office/powerpoint/2010/main" val="16416841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57862C0-EEE7-9746-AE29-30460A57CC1E}"/>
              </a:ext>
            </a:extLst>
          </p:cNvPr>
          <p:cNvSpPr>
            <a:spLocks noGrp="1"/>
          </p:cNvSpPr>
          <p:nvPr>
            <p:ph type="title"/>
          </p:nvPr>
        </p:nvSpPr>
        <p:spPr/>
        <p:txBody>
          <a:bodyPr/>
          <a:lstStyle/>
          <a:p>
            <a:endParaRPr kumimoji="1" lang="zh-CN" altLang="en-US"/>
          </a:p>
        </p:txBody>
      </p:sp>
      <p:sp>
        <p:nvSpPr>
          <p:cNvPr id="3" name="内容占位符 2">
            <a:extLst>
              <a:ext uri="{FF2B5EF4-FFF2-40B4-BE49-F238E27FC236}">
                <a16:creationId xmlns:a16="http://schemas.microsoft.com/office/drawing/2014/main" id="{F9E59AFA-3C05-DD4A-BED4-BFC1A7576338}"/>
              </a:ext>
            </a:extLst>
          </p:cNvPr>
          <p:cNvSpPr>
            <a:spLocks noGrp="1"/>
          </p:cNvSpPr>
          <p:nvPr>
            <p:ph idx="1"/>
          </p:nvPr>
        </p:nvSpPr>
        <p:spPr/>
        <p:txBody>
          <a:bodyPr/>
          <a:lstStyle/>
          <a:p>
            <a:endParaRPr kumimoji="1" lang="zh-CN" altLang="en-US"/>
          </a:p>
        </p:txBody>
      </p:sp>
      <p:pic>
        <p:nvPicPr>
          <p:cNvPr id="4" name="图片 3">
            <a:extLst>
              <a:ext uri="{FF2B5EF4-FFF2-40B4-BE49-F238E27FC236}">
                <a16:creationId xmlns:a16="http://schemas.microsoft.com/office/drawing/2014/main" id="{613B573A-6EBB-114F-A3D7-EA794FE3B48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310168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81">
            <a:extLst>
              <a:ext uri="{FF2B5EF4-FFF2-40B4-BE49-F238E27FC236}">
                <a16:creationId xmlns:a16="http://schemas.microsoft.com/office/drawing/2014/main" id="{65E8C652-2206-214B-99BE-025A3B73FB0B}"/>
              </a:ext>
            </a:extLst>
          </p:cNvPr>
          <p:cNvSpPr txBox="1">
            <a:spLocks/>
          </p:cNvSpPr>
          <p:nvPr/>
        </p:nvSpPr>
        <p:spPr>
          <a:xfrm>
            <a:off x="954037" y="1640869"/>
            <a:ext cx="10467649" cy="3184800"/>
          </a:xfrm>
          <a:prstGeom prst="rect">
            <a:avLst/>
          </a:prstGeom>
        </p:spPr>
        <p:txBody>
          <a:bodyPr vert="horz"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a:spcBef>
                <a:spcPts val="0"/>
              </a:spcBef>
              <a:buFont typeface="Arial" panose="020B0604020202020204" pitchFamily="34" charset="0"/>
              <a:buAutoNum type="arabicPeriod"/>
            </a:pPr>
            <a:r>
              <a:rPr lang="en" u="sng" dirty="0"/>
              <a:t>Preparatory Step:</a:t>
            </a:r>
            <a:r>
              <a:rPr lang="en" dirty="0"/>
              <a:t> For each color c and each box b, calculate:</a:t>
            </a:r>
            <a:br>
              <a:rPr lang="en" dirty="0"/>
            </a:br>
            <a:br>
              <a:rPr lang="en" dirty="0"/>
            </a:br>
            <a:r>
              <a:rPr lang="en" dirty="0"/>
              <a:t>	P(color c | box b) = </a:t>
            </a:r>
            <a:r>
              <a:rPr lang="en" u="sng" dirty="0"/>
              <a:t># color c balls in box b</a:t>
            </a:r>
            <a:br>
              <a:rPr lang="en" dirty="0"/>
            </a:br>
            <a:r>
              <a:rPr lang="en" dirty="0"/>
              <a:t>					# balls in box b</a:t>
            </a:r>
            <a:br>
              <a:rPr lang="en" dirty="0"/>
            </a:br>
            <a:endParaRPr lang="en" dirty="0"/>
          </a:p>
          <a:p>
            <a:pPr marL="457200">
              <a:spcBef>
                <a:spcPts val="0"/>
              </a:spcBef>
              <a:buFont typeface="Arial" panose="020B0604020202020204" pitchFamily="34" charset="0"/>
              <a:buAutoNum type="arabicPeriod"/>
            </a:pPr>
            <a:r>
              <a:rPr lang="en" u="sng" dirty="0"/>
              <a:t>Classifier:</a:t>
            </a:r>
            <a:r>
              <a:rPr lang="en" dirty="0"/>
              <a:t> To classify a </a:t>
            </a:r>
            <a:r>
              <a:rPr lang="en" dirty="0">
                <a:solidFill>
                  <a:schemeClr val="dk1"/>
                </a:solidFill>
              </a:rPr>
              <a:t>sequence of </a:t>
            </a:r>
            <a:r>
              <a:rPr lang="en" i="1" dirty="0">
                <a:solidFill>
                  <a:schemeClr val="dk1"/>
                </a:solidFill>
              </a:rPr>
              <a:t>n </a:t>
            </a:r>
            <a:r>
              <a:rPr lang="en" dirty="0">
                <a:solidFill>
                  <a:schemeClr val="dk1"/>
                </a:solidFill>
              </a:rPr>
              <a:t>balls of color c</a:t>
            </a:r>
            <a:r>
              <a:rPr lang="en" baseline="-25000" dirty="0">
                <a:solidFill>
                  <a:schemeClr val="dk1"/>
                </a:solidFill>
              </a:rPr>
              <a:t>1</a:t>
            </a:r>
            <a:r>
              <a:rPr lang="en" dirty="0">
                <a:solidFill>
                  <a:schemeClr val="dk1"/>
                </a:solidFill>
              </a:rPr>
              <a:t> ... </a:t>
            </a:r>
            <a:r>
              <a:rPr lang="en" dirty="0" err="1">
                <a:solidFill>
                  <a:schemeClr val="dk1"/>
                </a:solidFill>
              </a:rPr>
              <a:t>c</a:t>
            </a:r>
            <a:r>
              <a:rPr lang="en" baseline="-25000" dirty="0" err="1">
                <a:solidFill>
                  <a:schemeClr val="dk1"/>
                </a:solidFill>
              </a:rPr>
              <a:t>n</a:t>
            </a:r>
            <a:r>
              <a:rPr lang="en" dirty="0"/>
              <a:t> calculate</a:t>
            </a:r>
          </a:p>
          <a:p>
            <a:pPr indent="0">
              <a:spcBef>
                <a:spcPts val="0"/>
              </a:spcBef>
              <a:buNone/>
            </a:pPr>
            <a:endParaRPr lang="en" sz="2400" dirty="0">
              <a:solidFill>
                <a:schemeClr val="dk1"/>
              </a:solidFill>
            </a:endParaRPr>
          </a:p>
          <a:p>
            <a:pPr indent="0">
              <a:spcBef>
                <a:spcPts val="0"/>
              </a:spcBef>
              <a:buNone/>
            </a:pPr>
            <a:r>
              <a:rPr lang="en" sz="2400" dirty="0">
                <a:solidFill>
                  <a:schemeClr val="dk1"/>
                </a:solidFill>
              </a:rPr>
              <a:t>P(box b | colors c</a:t>
            </a:r>
            <a:r>
              <a:rPr lang="en" sz="2400" baseline="-25000" dirty="0">
                <a:solidFill>
                  <a:schemeClr val="dk1"/>
                </a:solidFill>
              </a:rPr>
              <a:t>1</a:t>
            </a:r>
            <a:r>
              <a:rPr lang="en" sz="2400" dirty="0">
                <a:solidFill>
                  <a:schemeClr val="dk1"/>
                </a:solidFill>
              </a:rPr>
              <a:t> ... </a:t>
            </a:r>
            <a:r>
              <a:rPr lang="en" sz="2400" dirty="0" err="1">
                <a:solidFill>
                  <a:schemeClr val="dk1"/>
                </a:solidFill>
              </a:rPr>
              <a:t>c</a:t>
            </a:r>
            <a:r>
              <a:rPr lang="en" sz="2400" baseline="-25000" dirty="0" err="1">
                <a:solidFill>
                  <a:schemeClr val="dk1"/>
                </a:solidFill>
              </a:rPr>
              <a:t>n</a:t>
            </a:r>
            <a:r>
              <a:rPr lang="en" sz="2400" dirty="0">
                <a:solidFill>
                  <a:schemeClr val="dk1"/>
                </a:solidFill>
              </a:rPr>
              <a:t>) ∝ P(box b) ⨉ P(color c</a:t>
            </a:r>
            <a:r>
              <a:rPr lang="en" sz="2400" baseline="-25000" dirty="0">
                <a:solidFill>
                  <a:schemeClr val="dk1"/>
                </a:solidFill>
              </a:rPr>
              <a:t>1</a:t>
            </a:r>
            <a:r>
              <a:rPr lang="en" sz="2400" dirty="0">
                <a:solidFill>
                  <a:schemeClr val="dk1"/>
                </a:solidFill>
              </a:rPr>
              <a:t> | box b) ⨉ ... ⨉ P(color </a:t>
            </a:r>
            <a:r>
              <a:rPr lang="en" sz="2400" dirty="0" err="1">
                <a:solidFill>
                  <a:schemeClr val="dk1"/>
                </a:solidFill>
              </a:rPr>
              <a:t>c</a:t>
            </a:r>
            <a:r>
              <a:rPr lang="en" sz="2400" baseline="-25000" dirty="0" err="1">
                <a:solidFill>
                  <a:schemeClr val="dk1"/>
                </a:solidFill>
              </a:rPr>
              <a:t>n</a:t>
            </a:r>
            <a:r>
              <a:rPr lang="en" sz="2400" dirty="0">
                <a:solidFill>
                  <a:schemeClr val="dk1"/>
                </a:solidFill>
              </a:rPr>
              <a:t> | box b)</a:t>
            </a:r>
            <a:br>
              <a:rPr lang="en" dirty="0"/>
            </a:br>
            <a:br>
              <a:rPr lang="en" dirty="0"/>
            </a:br>
            <a:r>
              <a:rPr lang="en" dirty="0"/>
              <a:t>and choose the box with the highest value.</a:t>
            </a:r>
          </a:p>
        </p:txBody>
      </p:sp>
      <p:sp>
        <p:nvSpPr>
          <p:cNvPr id="5" name="Shape 282">
            <a:extLst>
              <a:ext uri="{FF2B5EF4-FFF2-40B4-BE49-F238E27FC236}">
                <a16:creationId xmlns:a16="http://schemas.microsoft.com/office/drawing/2014/main" id="{DF819C1B-2959-7546-BDD7-ED61990E6531}"/>
              </a:ext>
            </a:extLst>
          </p:cNvPr>
          <p:cNvSpPr txBox="1">
            <a:spLocks noGrp="1"/>
          </p:cNvSpPr>
          <p:nvPr>
            <p:ph type="title"/>
          </p:nvPr>
        </p:nvSpPr>
        <p:spPr>
          <a:xfrm>
            <a:off x="954037" y="548644"/>
            <a:ext cx="10046465" cy="767700"/>
          </a:xfrm>
          <a:prstGeom prst="rect">
            <a:avLst/>
          </a:prstGeom>
        </p:spPr>
        <p:txBody>
          <a:bodyPr lIns="91425" tIns="91425" rIns="91425" bIns="91425" anchor="b" anchorCtr="0">
            <a:noAutofit/>
          </a:bodyPr>
          <a:lstStyle/>
          <a:p>
            <a:pPr lvl="0" rtl="0">
              <a:spcBef>
                <a:spcPts val="0"/>
              </a:spcBef>
              <a:buNone/>
            </a:pPr>
            <a:r>
              <a:rPr lang="en"/>
              <a:t>Mystery box game classifier algorithm</a:t>
            </a:r>
          </a:p>
        </p:txBody>
      </p:sp>
      <p:sp>
        <p:nvSpPr>
          <p:cNvPr id="6" name="Shape 283">
            <a:extLst>
              <a:ext uri="{FF2B5EF4-FFF2-40B4-BE49-F238E27FC236}">
                <a16:creationId xmlns:a16="http://schemas.microsoft.com/office/drawing/2014/main" id="{0AA9E344-295B-D04F-B3B2-2B3447C05494}"/>
              </a:ext>
            </a:extLst>
          </p:cNvPr>
          <p:cNvSpPr txBox="1"/>
          <p:nvPr/>
        </p:nvSpPr>
        <p:spPr>
          <a:xfrm>
            <a:off x="3387849" y="5150194"/>
            <a:ext cx="5600024" cy="458700"/>
          </a:xfrm>
          <a:prstGeom prst="rect">
            <a:avLst/>
          </a:prstGeom>
          <a:noFill/>
          <a:ln w="19050" cap="flat" cmpd="sng">
            <a:solidFill>
              <a:schemeClr val="accent6"/>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800" b="1" u="sng" dirty="0">
                <a:solidFill>
                  <a:schemeClr val="accent6"/>
                </a:solidFill>
                <a:latin typeface="Roboto"/>
                <a:ea typeface="Roboto"/>
                <a:cs typeface="Roboto"/>
                <a:sym typeface="Roboto"/>
              </a:rPr>
              <a:t>This is called a Naive Bayes classifier</a:t>
            </a:r>
          </a:p>
        </p:txBody>
      </p:sp>
    </p:spTree>
    <p:extLst>
      <p:ext uri="{BB962C8B-B14F-4D97-AF65-F5344CB8AC3E}">
        <p14:creationId xmlns:p14="http://schemas.microsoft.com/office/powerpoint/2010/main" val="25306924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314">
            <a:extLst>
              <a:ext uri="{FF2B5EF4-FFF2-40B4-BE49-F238E27FC236}">
                <a16:creationId xmlns:a16="http://schemas.microsoft.com/office/drawing/2014/main" id="{1BE882A6-3F94-F848-9890-D834615B0459}"/>
              </a:ext>
            </a:extLst>
          </p:cNvPr>
          <p:cNvSpPr txBox="1"/>
          <p:nvPr/>
        </p:nvSpPr>
        <p:spPr>
          <a:xfrm>
            <a:off x="4907199" y="4363068"/>
            <a:ext cx="1391897" cy="1418993"/>
          </a:xfrm>
          <a:prstGeom prst="rect">
            <a:avLst/>
          </a:prstGeom>
          <a:noFill/>
          <a:ln w="19050" cap="flat" cmpd="sng">
            <a:solidFill>
              <a:schemeClr val="lt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b="1" u="sng">
                <a:latin typeface="Roboto"/>
                <a:ea typeface="Roboto"/>
                <a:cs typeface="Roboto"/>
                <a:sym typeface="Roboto"/>
              </a:rPr>
              <a:t>None</a:t>
            </a:r>
          </a:p>
        </p:txBody>
      </p:sp>
      <p:sp>
        <p:nvSpPr>
          <p:cNvPr id="6" name="Shape 315">
            <a:extLst>
              <a:ext uri="{FF2B5EF4-FFF2-40B4-BE49-F238E27FC236}">
                <a16:creationId xmlns:a16="http://schemas.microsoft.com/office/drawing/2014/main" id="{F3E89105-E2BB-7947-8333-B87D0997DB4D}"/>
              </a:ext>
            </a:extLst>
          </p:cNvPr>
          <p:cNvSpPr txBox="1"/>
          <p:nvPr/>
        </p:nvSpPr>
        <p:spPr>
          <a:xfrm>
            <a:off x="3750130" y="4363068"/>
            <a:ext cx="1391897" cy="1418993"/>
          </a:xfrm>
          <a:prstGeom prst="rect">
            <a:avLst/>
          </a:prstGeom>
          <a:noFill/>
          <a:ln w="19050" cap="flat" cmpd="sng">
            <a:solidFill>
              <a:schemeClr val="lt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b="1" u="sng">
                <a:latin typeface="Roboto"/>
                <a:ea typeface="Roboto"/>
                <a:cs typeface="Roboto"/>
                <a:sym typeface="Roboto"/>
              </a:rPr>
              <a:t>Medical</a:t>
            </a:r>
          </a:p>
        </p:txBody>
      </p:sp>
      <p:sp>
        <p:nvSpPr>
          <p:cNvPr id="7" name="Shape 316">
            <a:extLst>
              <a:ext uri="{FF2B5EF4-FFF2-40B4-BE49-F238E27FC236}">
                <a16:creationId xmlns:a16="http://schemas.microsoft.com/office/drawing/2014/main" id="{2AA2A252-C816-5543-94A5-08ACC74C47C9}"/>
              </a:ext>
            </a:extLst>
          </p:cNvPr>
          <p:cNvSpPr txBox="1"/>
          <p:nvPr/>
        </p:nvSpPr>
        <p:spPr>
          <a:xfrm>
            <a:off x="2593061" y="4363068"/>
            <a:ext cx="1391897" cy="1418993"/>
          </a:xfrm>
          <a:prstGeom prst="rect">
            <a:avLst/>
          </a:prstGeom>
          <a:noFill/>
          <a:ln w="19050" cap="flat" cmpd="sng">
            <a:solidFill>
              <a:schemeClr val="lt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b="1" u="sng">
                <a:latin typeface="Roboto"/>
                <a:ea typeface="Roboto"/>
                <a:cs typeface="Roboto"/>
                <a:sym typeface="Roboto"/>
              </a:rPr>
              <a:t>Energy</a:t>
            </a:r>
          </a:p>
        </p:txBody>
      </p:sp>
      <p:sp>
        <p:nvSpPr>
          <p:cNvPr id="8" name="Shape 317">
            <a:extLst>
              <a:ext uri="{FF2B5EF4-FFF2-40B4-BE49-F238E27FC236}">
                <a16:creationId xmlns:a16="http://schemas.microsoft.com/office/drawing/2014/main" id="{0CDAD98C-8437-3C42-8DC5-81C0C2379B1F}"/>
              </a:ext>
            </a:extLst>
          </p:cNvPr>
          <p:cNvSpPr txBox="1"/>
          <p:nvPr/>
        </p:nvSpPr>
        <p:spPr>
          <a:xfrm>
            <a:off x="1435992" y="4363068"/>
            <a:ext cx="1391897" cy="1418993"/>
          </a:xfrm>
          <a:prstGeom prst="rect">
            <a:avLst/>
          </a:prstGeom>
          <a:noFill/>
          <a:ln w="19050" cap="flat" cmpd="sng">
            <a:solidFill>
              <a:schemeClr val="lt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b="1" u="sng">
                <a:latin typeface="Roboto"/>
                <a:ea typeface="Roboto"/>
                <a:cs typeface="Roboto"/>
                <a:sym typeface="Roboto"/>
              </a:rPr>
              <a:t>Water</a:t>
            </a:r>
          </a:p>
        </p:txBody>
      </p:sp>
      <p:sp>
        <p:nvSpPr>
          <p:cNvPr id="9" name="Shape 318">
            <a:extLst>
              <a:ext uri="{FF2B5EF4-FFF2-40B4-BE49-F238E27FC236}">
                <a16:creationId xmlns:a16="http://schemas.microsoft.com/office/drawing/2014/main" id="{BE1F83DC-15DE-3C48-A186-C058D1A452B6}"/>
              </a:ext>
            </a:extLst>
          </p:cNvPr>
          <p:cNvSpPr txBox="1"/>
          <p:nvPr/>
        </p:nvSpPr>
        <p:spPr>
          <a:xfrm>
            <a:off x="278924" y="4363068"/>
            <a:ext cx="1391897" cy="1418993"/>
          </a:xfrm>
          <a:prstGeom prst="rect">
            <a:avLst/>
          </a:prstGeom>
          <a:noFill/>
          <a:ln w="19050" cap="flat" cmpd="sng">
            <a:solidFill>
              <a:schemeClr val="lt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b="1" u="sng">
                <a:latin typeface="Roboto"/>
                <a:ea typeface="Roboto"/>
                <a:cs typeface="Roboto"/>
                <a:sym typeface="Roboto"/>
              </a:rPr>
              <a:t>Food</a:t>
            </a:r>
          </a:p>
        </p:txBody>
      </p:sp>
      <p:sp>
        <p:nvSpPr>
          <p:cNvPr id="10" name="Shape 319">
            <a:extLst>
              <a:ext uri="{FF2B5EF4-FFF2-40B4-BE49-F238E27FC236}">
                <a16:creationId xmlns:a16="http://schemas.microsoft.com/office/drawing/2014/main" id="{1F808FAE-4D8C-7140-B2C3-6C7AAB6B806C}"/>
              </a:ext>
            </a:extLst>
          </p:cNvPr>
          <p:cNvSpPr txBox="1">
            <a:spLocks/>
          </p:cNvSpPr>
          <p:nvPr/>
        </p:nvSpPr>
        <p:spPr>
          <a:xfrm>
            <a:off x="488524" y="1692319"/>
            <a:ext cx="10101891" cy="3827908"/>
          </a:xfrm>
          <a:prstGeom prst="rect">
            <a:avLst/>
          </a:prstGeom>
        </p:spPr>
        <p:txBody>
          <a:bodyPr vert="horz"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Font typeface="Arial" panose="020B0604020202020204" pitchFamily="34" charset="0"/>
              <a:buNone/>
            </a:pPr>
            <a:r>
              <a:rPr lang="en" dirty="0"/>
              <a:t>Given evidence (balls), figure out which box they came from</a:t>
            </a:r>
            <a:br>
              <a:rPr lang="en" dirty="0"/>
            </a:br>
            <a:br>
              <a:rPr lang="en" dirty="0"/>
            </a:br>
            <a:br>
              <a:rPr lang="en" dirty="0"/>
            </a:br>
            <a:endParaRPr lang="en" dirty="0"/>
          </a:p>
          <a:p>
            <a:pPr>
              <a:spcBef>
                <a:spcPts val="0"/>
              </a:spcBef>
              <a:buFont typeface="Arial" panose="020B0604020202020204" pitchFamily="34" charset="0"/>
              <a:buNone/>
            </a:pPr>
            <a:br>
              <a:rPr lang="en" dirty="0"/>
            </a:br>
            <a:r>
              <a:rPr lang="en" dirty="0"/>
              <a:t>Given evidence (tweet = sequence of words), figure out which category they came from.</a:t>
            </a:r>
          </a:p>
        </p:txBody>
      </p:sp>
      <p:sp>
        <p:nvSpPr>
          <p:cNvPr id="11" name="Shape 320">
            <a:extLst>
              <a:ext uri="{FF2B5EF4-FFF2-40B4-BE49-F238E27FC236}">
                <a16:creationId xmlns:a16="http://schemas.microsoft.com/office/drawing/2014/main" id="{09E2D9A2-6922-6948-97E4-44FF17500563}"/>
              </a:ext>
            </a:extLst>
          </p:cNvPr>
          <p:cNvSpPr txBox="1">
            <a:spLocks noGrp="1"/>
          </p:cNvSpPr>
          <p:nvPr>
            <p:ph type="title"/>
          </p:nvPr>
        </p:nvSpPr>
        <p:spPr>
          <a:xfrm>
            <a:off x="488524" y="333180"/>
            <a:ext cx="11999909" cy="1166839"/>
          </a:xfrm>
          <a:prstGeom prst="rect">
            <a:avLst/>
          </a:prstGeom>
        </p:spPr>
        <p:txBody>
          <a:bodyPr lIns="91425" tIns="91425" rIns="91425" bIns="91425" anchor="b" anchorCtr="0">
            <a:noAutofit/>
          </a:bodyPr>
          <a:lstStyle/>
          <a:p>
            <a:pPr lvl="0" rtl="0">
              <a:spcBef>
                <a:spcPts val="0"/>
              </a:spcBef>
              <a:buNone/>
            </a:pPr>
            <a:r>
              <a:rPr lang="zh-CN" altLang="en" dirty="0"/>
              <a:t>应用</a:t>
            </a:r>
            <a:r>
              <a:rPr lang="zh-CN" altLang="en-US" dirty="0"/>
              <a:t>：文本分类</a:t>
            </a:r>
            <a:endParaRPr lang="en" dirty="0"/>
          </a:p>
        </p:txBody>
      </p:sp>
      <p:sp>
        <p:nvSpPr>
          <p:cNvPr id="12" name="Shape 321">
            <a:extLst>
              <a:ext uri="{FF2B5EF4-FFF2-40B4-BE49-F238E27FC236}">
                <a16:creationId xmlns:a16="http://schemas.microsoft.com/office/drawing/2014/main" id="{7052403D-ADE3-E341-A095-81D9CDBCD9DC}"/>
              </a:ext>
            </a:extLst>
          </p:cNvPr>
          <p:cNvSpPr txBox="1"/>
          <p:nvPr/>
        </p:nvSpPr>
        <p:spPr>
          <a:xfrm>
            <a:off x="2775824" y="2197543"/>
            <a:ext cx="1672553" cy="1418993"/>
          </a:xfrm>
          <a:prstGeom prst="rect">
            <a:avLst/>
          </a:prstGeom>
          <a:noFill/>
          <a:ln w="19050" cap="flat" cmpd="sng">
            <a:solidFill>
              <a:schemeClr val="lt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b="1" u="sng">
                <a:latin typeface="Roboto"/>
                <a:ea typeface="Roboto"/>
                <a:cs typeface="Roboto"/>
                <a:sym typeface="Roboto"/>
              </a:rPr>
              <a:t>Box A</a:t>
            </a:r>
          </a:p>
          <a:p>
            <a:pPr lvl="0" algn="ctr" rtl="0">
              <a:spcBef>
                <a:spcPts val="0"/>
              </a:spcBef>
              <a:buNone/>
            </a:pPr>
            <a:r>
              <a:rPr lang="en">
                <a:latin typeface="Roboto"/>
                <a:ea typeface="Roboto"/>
                <a:cs typeface="Roboto"/>
                <a:sym typeface="Roboto"/>
              </a:rPr>
              <a:t>10% red</a:t>
            </a:r>
          </a:p>
          <a:p>
            <a:pPr lvl="0" algn="ctr" rtl="0">
              <a:spcBef>
                <a:spcPts val="0"/>
              </a:spcBef>
              <a:buNone/>
            </a:pPr>
            <a:r>
              <a:rPr lang="en">
                <a:latin typeface="Roboto"/>
                <a:ea typeface="Roboto"/>
                <a:cs typeface="Roboto"/>
                <a:sym typeface="Roboto"/>
              </a:rPr>
              <a:t>90% green</a:t>
            </a:r>
          </a:p>
        </p:txBody>
      </p:sp>
      <p:sp>
        <p:nvSpPr>
          <p:cNvPr id="13" name="Shape 322">
            <a:extLst>
              <a:ext uri="{FF2B5EF4-FFF2-40B4-BE49-F238E27FC236}">
                <a16:creationId xmlns:a16="http://schemas.microsoft.com/office/drawing/2014/main" id="{30626FE5-C3D4-4E45-9742-3ADB67B1BE0C}"/>
              </a:ext>
            </a:extLst>
          </p:cNvPr>
          <p:cNvSpPr txBox="1"/>
          <p:nvPr/>
        </p:nvSpPr>
        <p:spPr>
          <a:xfrm>
            <a:off x="4247583" y="2197543"/>
            <a:ext cx="1672553" cy="1418993"/>
          </a:xfrm>
          <a:prstGeom prst="rect">
            <a:avLst/>
          </a:prstGeom>
          <a:noFill/>
          <a:ln w="19050" cap="flat" cmpd="sng">
            <a:solidFill>
              <a:schemeClr val="lt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b="1" u="sng">
                <a:latin typeface="Roboto"/>
                <a:ea typeface="Roboto"/>
                <a:cs typeface="Roboto"/>
                <a:sym typeface="Roboto"/>
              </a:rPr>
              <a:t>Box B</a:t>
            </a:r>
          </a:p>
          <a:p>
            <a:pPr lvl="0" algn="ctr" rtl="0">
              <a:spcBef>
                <a:spcPts val="0"/>
              </a:spcBef>
              <a:buNone/>
            </a:pPr>
            <a:r>
              <a:rPr lang="en">
                <a:latin typeface="Roboto"/>
                <a:ea typeface="Roboto"/>
                <a:cs typeface="Roboto"/>
                <a:sym typeface="Roboto"/>
              </a:rPr>
              <a:t>70% red</a:t>
            </a:r>
          </a:p>
          <a:p>
            <a:pPr lvl="0" algn="ctr" rtl="0">
              <a:spcBef>
                <a:spcPts val="0"/>
              </a:spcBef>
              <a:buNone/>
            </a:pPr>
            <a:r>
              <a:rPr lang="en">
                <a:latin typeface="Roboto"/>
                <a:ea typeface="Roboto"/>
                <a:cs typeface="Roboto"/>
                <a:sym typeface="Roboto"/>
              </a:rPr>
              <a:t>30% green</a:t>
            </a:r>
          </a:p>
        </p:txBody>
      </p:sp>
      <p:sp>
        <p:nvSpPr>
          <p:cNvPr id="14" name="Shape 323">
            <a:extLst>
              <a:ext uri="{FF2B5EF4-FFF2-40B4-BE49-F238E27FC236}">
                <a16:creationId xmlns:a16="http://schemas.microsoft.com/office/drawing/2014/main" id="{F622700E-0DED-9E4F-BB7E-89BE2C477B0B}"/>
              </a:ext>
            </a:extLst>
          </p:cNvPr>
          <p:cNvSpPr/>
          <p:nvPr/>
        </p:nvSpPr>
        <p:spPr>
          <a:xfrm>
            <a:off x="8784349" y="4546968"/>
            <a:ext cx="286348" cy="298207"/>
          </a:xfrm>
          <a:prstGeom prst="ellipse">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15" name="Shape 324">
            <a:extLst>
              <a:ext uri="{FF2B5EF4-FFF2-40B4-BE49-F238E27FC236}">
                <a16:creationId xmlns:a16="http://schemas.microsoft.com/office/drawing/2014/main" id="{267721FE-D76F-1046-AF97-CC996BCA839B}"/>
              </a:ext>
            </a:extLst>
          </p:cNvPr>
          <p:cNvSpPr txBox="1"/>
          <p:nvPr/>
        </p:nvSpPr>
        <p:spPr>
          <a:xfrm>
            <a:off x="6978824" y="4774518"/>
            <a:ext cx="3977348" cy="595503"/>
          </a:xfrm>
          <a:prstGeom prst="rect">
            <a:avLst/>
          </a:prstGeom>
          <a:noFill/>
          <a:ln>
            <a:noFill/>
          </a:ln>
        </p:spPr>
        <p:txBody>
          <a:bodyPr lIns="91425" tIns="91425" rIns="91425" bIns="91425" anchor="t" anchorCtr="0">
            <a:noAutofit/>
          </a:bodyPr>
          <a:lstStyle/>
          <a:p>
            <a:pPr lvl="0" rtl="0">
              <a:spcBef>
                <a:spcPts val="0"/>
              </a:spcBef>
              <a:buNone/>
            </a:pPr>
            <a:r>
              <a:rPr lang="en">
                <a:latin typeface="Roboto"/>
                <a:ea typeface="Roboto"/>
                <a:cs typeface="Roboto"/>
                <a:sym typeface="Roboto"/>
              </a:rPr>
              <a:t>we      need       a    generator</a:t>
            </a:r>
          </a:p>
        </p:txBody>
      </p:sp>
      <p:sp>
        <p:nvSpPr>
          <p:cNvPr id="16" name="Shape 325">
            <a:extLst>
              <a:ext uri="{FF2B5EF4-FFF2-40B4-BE49-F238E27FC236}">
                <a16:creationId xmlns:a16="http://schemas.microsoft.com/office/drawing/2014/main" id="{70037ABA-C36A-834C-BFA5-D9CD0495013F}"/>
              </a:ext>
            </a:extLst>
          </p:cNvPr>
          <p:cNvSpPr/>
          <p:nvPr/>
        </p:nvSpPr>
        <p:spPr>
          <a:xfrm>
            <a:off x="5969500" y="2934943"/>
            <a:ext cx="286348" cy="298207"/>
          </a:xfrm>
          <a:prstGeom prst="ellipse">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17" name="Shape 326">
            <a:extLst>
              <a:ext uri="{FF2B5EF4-FFF2-40B4-BE49-F238E27FC236}">
                <a16:creationId xmlns:a16="http://schemas.microsoft.com/office/drawing/2014/main" id="{120E1562-DA6C-A14F-95D0-9D482B7B4C48}"/>
              </a:ext>
            </a:extLst>
          </p:cNvPr>
          <p:cNvSpPr/>
          <p:nvPr/>
        </p:nvSpPr>
        <p:spPr>
          <a:xfrm>
            <a:off x="6476800" y="2934943"/>
            <a:ext cx="286348" cy="298207"/>
          </a:xfrm>
          <a:prstGeom prst="ellipse">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18" name="Shape 327">
            <a:extLst>
              <a:ext uri="{FF2B5EF4-FFF2-40B4-BE49-F238E27FC236}">
                <a16:creationId xmlns:a16="http://schemas.microsoft.com/office/drawing/2014/main" id="{99BE8A46-94E8-054A-AF11-7A4D28D62FBD}"/>
              </a:ext>
            </a:extLst>
          </p:cNvPr>
          <p:cNvSpPr/>
          <p:nvPr/>
        </p:nvSpPr>
        <p:spPr>
          <a:xfrm>
            <a:off x="6223150" y="2934943"/>
            <a:ext cx="286348" cy="298207"/>
          </a:xfrm>
          <a:prstGeom prst="ellipse">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19" name="Shape 328">
            <a:extLst>
              <a:ext uri="{FF2B5EF4-FFF2-40B4-BE49-F238E27FC236}">
                <a16:creationId xmlns:a16="http://schemas.microsoft.com/office/drawing/2014/main" id="{2F1E6278-17CC-3F4C-97A5-616BDD549D89}"/>
              </a:ext>
            </a:extLst>
          </p:cNvPr>
          <p:cNvSpPr/>
          <p:nvPr/>
        </p:nvSpPr>
        <p:spPr>
          <a:xfrm>
            <a:off x="8216690" y="4546968"/>
            <a:ext cx="286348" cy="298207"/>
          </a:xfrm>
          <a:prstGeom prst="ellipse">
            <a:avLst/>
          </a:prstGeom>
          <a:solidFill>
            <a:schemeClr val="dk1"/>
          </a:solidFill>
          <a:ln>
            <a:noFill/>
          </a:ln>
        </p:spPr>
        <p:txBody>
          <a:bodyPr lIns="91425" tIns="91425" rIns="91425" bIns="91425" anchor="ctr" anchorCtr="0">
            <a:noAutofit/>
          </a:bodyPr>
          <a:lstStyle/>
          <a:p>
            <a:pPr lvl="0">
              <a:spcBef>
                <a:spcPts val="0"/>
              </a:spcBef>
              <a:buNone/>
            </a:pPr>
            <a:endParaRPr/>
          </a:p>
        </p:txBody>
      </p:sp>
      <p:sp>
        <p:nvSpPr>
          <p:cNvPr id="20" name="Shape 329">
            <a:extLst>
              <a:ext uri="{FF2B5EF4-FFF2-40B4-BE49-F238E27FC236}">
                <a16:creationId xmlns:a16="http://schemas.microsoft.com/office/drawing/2014/main" id="{25F868A2-58D8-104C-BFDF-6512AC161D22}"/>
              </a:ext>
            </a:extLst>
          </p:cNvPr>
          <p:cNvSpPr/>
          <p:nvPr/>
        </p:nvSpPr>
        <p:spPr>
          <a:xfrm>
            <a:off x="7649032" y="4546968"/>
            <a:ext cx="286348" cy="298207"/>
          </a:xfrm>
          <a:prstGeom prst="ellipse">
            <a:avLst/>
          </a:prstGeom>
          <a:solidFill>
            <a:srgbClr val="D600D6"/>
          </a:solidFill>
          <a:ln>
            <a:noFill/>
          </a:ln>
        </p:spPr>
        <p:txBody>
          <a:bodyPr lIns="91425" tIns="91425" rIns="91425" bIns="91425" anchor="ctr" anchorCtr="0">
            <a:noAutofit/>
          </a:bodyPr>
          <a:lstStyle/>
          <a:p>
            <a:pPr lvl="0">
              <a:spcBef>
                <a:spcPts val="0"/>
              </a:spcBef>
              <a:buNone/>
            </a:pPr>
            <a:endParaRPr/>
          </a:p>
        </p:txBody>
      </p:sp>
      <p:sp>
        <p:nvSpPr>
          <p:cNvPr id="21" name="Shape 330">
            <a:extLst>
              <a:ext uri="{FF2B5EF4-FFF2-40B4-BE49-F238E27FC236}">
                <a16:creationId xmlns:a16="http://schemas.microsoft.com/office/drawing/2014/main" id="{DD1B444C-F50E-B44B-9C9B-2874A0625953}"/>
              </a:ext>
            </a:extLst>
          </p:cNvPr>
          <p:cNvSpPr/>
          <p:nvPr/>
        </p:nvSpPr>
        <p:spPr>
          <a:xfrm>
            <a:off x="7081374" y="4546968"/>
            <a:ext cx="286348" cy="298207"/>
          </a:xfrm>
          <a:prstGeom prst="ellipse">
            <a:avLst/>
          </a:prstGeom>
          <a:solidFill>
            <a:schemeClr val="accent6"/>
          </a:solidFill>
          <a:ln>
            <a:noFill/>
          </a:ln>
        </p:spPr>
        <p:txBody>
          <a:bodyPr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4693760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340">
            <a:extLst>
              <a:ext uri="{FF2B5EF4-FFF2-40B4-BE49-F238E27FC236}">
                <a16:creationId xmlns:a16="http://schemas.microsoft.com/office/drawing/2014/main" id="{05B287E3-C1FB-8249-8A17-65C063E1AB58}"/>
              </a:ext>
            </a:extLst>
          </p:cNvPr>
          <p:cNvSpPr txBox="1">
            <a:spLocks/>
          </p:cNvSpPr>
          <p:nvPr/>
        </p:nvSpPr>
        <p:spPr>
          <a:xfrm>
            <a:off x="1183714" y="1973374"/>
            <a:ext cx="2949384" cy="439500"/>
          </a:xfrm>
          <a:prstGeom prst="rect">
            <a:avLst/>
          </a:prstGeom>
        </p:spPr>
        <p:txBody>
          <a:bodyPr vert="horz"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buFont typeface="Arial" panose="020B0604020202020204" pitchFamily="34" charset="0"/>
              <a:buNone/>
            </a:pPr>
            <a:r>
              <a:rPr lang="en"/>
              <a:t>news categorization</a:t>
            </a:r>
          </a:p>
        </p:txBody>
      </p:sp>
      <p:sp>
        <p:nvSpPr>
          <p:cNvPr id="5" name="Shape 341">
            <a:extLst>
              <a:ext uri="{FF2B5EF4-FFF2-40B4-BE49-F238E27FC236}">
                <a16:creationId xmlns:a16="http://schemas.microsoft.com/office/drawing/2014/main" id="{594DC073-6F8B-3344-9039-239AED4065B4}"/>
              </a:ext>
            </a:extLst>
          </p:cNvPr>
          <p:cNvSpPr txBox="1">
            <a:spLocks noGrp="1"/>
          </p:cNvSpPr>
          <p:nvPr>
            <p:ph type="title"/>
          </p:nvPr>
        </p:nvSpPr>
        <p:spPr>
          <a:xfrm>
            <a:off x="987288" y="881149"/>
            <a:ext cx="10484275" cy="767700"/>
          </a:xfrm>
          <a:prstGeom prst="rect">
            <a:avLst/>
          </a:prstGeom>
        </p:spPr>
        <p:txBody>
          <a:bodyPr lIns="91425" tIns="91425" rIns="91425" bIns="91425" anchor="b" anchorCtr="0">
            <a:noAutofit/>
          </a:bodyPr>
          <a:lstStyle/>
          <a:p>
            <a:pPr lvl="0">
              <a:spcBef>
                <a:spcPts val="0"/>
              </a:spcBef>
              <a:buNone/>
            </a:pPr>
            <a:r>
              <a:rPr lang="en"/>
              <a:t>Current uses of Naive Bayes classifier</a:t>
            </a:r>
          </a:p>
        </p:txBody>
      </p:sp>
      <p:pic>
        <p:nvPicPr>
          <p:cNvPr id="6" name="Shape 342">
            <a:extLst>
              <a:ext uri="{FF2B5EF4-FFF2-40B4-BE49-F238E27FC236}">
                <a16:creationId xmlns:a16="http://schemas.microsoft.com/office/drawing/2014/main" id="{E1770102-E87C-8449-A68F-775E2E9BEC3E}"/>
              </a:ext>
            </a:extLst>
          </p:cNvPr>
          <p:cNvPicPr preferRelativeResize="0"/>
          <p:nvPr/>
        </p:nvPicPr>
        <p:blipFill>
          <a:blip r:embed="rId2">
            <a:alphaModFix/>
          </a:blip>
          <a:stretch>
            <a:fillRect/>
          </a:stretch>
        </p:blipFill>
        <p:spPr>
          <a:xfrm>
            <a:off x="5153314" y="2493869"/>
            <a:ext cx="3822403" cy="1998433"/>
          </a:xfrm>
          <a:prstGeom prst="rect">
            <a:avLst/>
          </a:prstGeom>
          <a:noFill/>
          <a:ln>
            <a:noFill/>
          </a:ln>
        </p:spPr>
      </p:pic>
      <p:pic>
        <p:nvPicPr>
          <p:cNvPr id="7" name="Shape 343">
            <a:extLst>
              <a:ext uri="{FF2B5EF4-FFF2-40B4-BE49-F238E27FC236}">
                <a16:creationId xmlns:a16="http://schemas.microsoft.com/office/drawing/2014/main" id="{17A5697D-CD18-1844-84F2-993565682067}"/>
              </a:ext>
            </a:extLst>
          </p:cNvPr>
          <p:cNvPicPr preferRelativeResize="0"/>
          <p:nvPr/>
        </p:nvPicPr>
        <p:blipFill rotWithShape="1">
          <a:blip r:embed="rId3">
            <a:alphaModFix/>
          </a:blip>
          <a:srcRect l="545" t="12763" r="74781" b="6959"/>
          <a:stretch/>
        </p:blipFill>
        <p:spPr>
          <a:xfrm>
            <a:off x="987288" y="2973660"/>
            <a:ext cx="2949319" cy="3323374"/>
          </a:xfrm>
          <a:prstGeom prst="rect">
            <a:avLst/>
          </a:prstGeom>
          <a:noFill/>
          <a:ln>
            <a:noFill/>
          </a:ln>
        </p:spPr>
      </p:pic>
      <p:sp>
        <p:nvSpPr>
          <p:cNvPr id="8" name="Shape 344">
            <a:extLst>
              <a:ext uri="{FF2B5EF4-FFF2-40B4-BE49-F238E27FC236}">
                <a16:creationId xmlns:a16="http://schemas.microsoft.com/office/drawing/2014/main" id="{88D90C55-D6FB-5A4C-AD52-12F198DE8492}"/>
              </a:ext>
            </a:extLst>
          </p:cNvPr>
          <p:cNvSpPr txBox="1">
            <a:spLocks/>
          </p:cNvSpPr>
          <p:nvPr/>
        </p:nvSpPr>
        <p:spPr>
          <a:xfrm>
            <a:off x="5495639" y="1973374"/>
            <a:ext cx="2949384" cy="439500"/>
          </a:xfrm>
          <a:prstGeom prst="rect">
            <a:avLst/>
          </a:prstGeom>
        </p:spPr>
        <p:txBody>
          <a:bodyPr vert="horz"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buFont typeface="Arial" panose="020B0604020202020204" pitchFamily="34" charset="0"/>
              <a:buNone/>
            </a:pPr>
            <a:r>
              <a:rPr lang="en"/>
              <a:t>spam detection</a:t>
            </a:r>
          </a:p>
        </p:txBody>
      </p:sp>
      <p:sp>
        <p:nvSpPr>
          <p:cNvPr id="9" name="Shape 345">
            <a:extLst>
              <a:ext uri="{FF2B5EF4-FFF2-40B4-BE49-F238E27FC236}">
                <a16:creationId xmlns:a16="http://schemas.microsoft.com/office/drawing/2014/main" id="{4E7565BE-64AD-0A41-9511-8592BDD75244}"/>
              </a:ext>
            </a:extLst>
          </p:cNvPr>
          <p:cNvSpPr txBox="1">
            <a:spLocks/>
          </p:cNvSpPr>
          <p:nvPr/>
        </p:nvSpPr>
        <p:spPr>
          <a:xfrm>
            <a:off x="4857700" y="4804474"/>
            <a:ext cx="4576327" cy="439500"/>
          </a:xfrm>
          <a:prstGeom prst="rect">
            <a:avLst/>
          </a:prstGeom>
        </p:spPr>
        <p:txBody>
          <a:bodyPr vert="horz"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buFont typeface="Arial" panose="020B0604020202020204" pitchFamily="34" charset="0"/>
              <a:buNone/>
            </a:pPr>
            <a:r>
              <a:rPr lang="en"/>
              <a:t>diagnosis models for medicine</a:t>
            </a:r>
          </a:p>
        </p:txBody>
      </p:sp>
      <p:pic>
        <p:nvPicPr>
          <p:cNvPr id="10" name="Shape 346">
            <a:extLst>
              <a:ext uri="{FF2B5EF4-FFF2-40B4-BE49-F238E27FC236}">
                <a16:creationId xmlns:a16="http://schemas.microsoft.com/office/drawing/2014/main" id="{BE4B987A-B134-7742-A5EC-EB63FA4EF706}"/>
              </a:ext>
            </a:extLst>
          </p:cNvPr>
          <p:cNvPicPr preferRelativeResize="0"/>
          <p:nvPr/>
        </p:nvPicPr>
        <p:blipFill rotWithShape="1">
          <a:blip r:embed="rId4">
            <a:alphaModFix/>
          </a:blip>
          <a:srcRect l="3931" t="69236" r="8709" b="16123"/>
          <a:stretch/>
        </p:blipFill>
        <p:spPr>
          <a:xfrm>
            <a:off x="4672625" y="5335949"/>
            <a:ext cx="7114822" cy="1181229"/>
          </a:xfrm>
          <a:prstGeom prst="rect">
            <a:avLst/>
          </a:prstGeom>
          <a:noFill/>
          <a:ln w="19050" cap="flat" cmpd="sng">
            <a:solidFill>
              <a:schemeClr val="lt2"/>
            </a:solidFill>
            <a:prstDash val="solid"/>
            <a:round/>
            <a:headEnd type="none" w="med" len="med"/>
            <a:tailEnd type="none" w="med" len="med"/>
          </a:ln>
        </p:spPr>
      </p:pic>
    </p:spTree>
    <p:extLst>
      <p:ext uri="{BB962C8B-B14F-4D97-AF65-F5344CB8AC3E}">
        <p14:creationId xmlns:p14="http://schemas.microsoft.com/office/powerpoint/2010/main" val="36198251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351">
            <a:extLst>
              <a:ext uri="{FF2B5EF4-FFF2-40B4-BE49-F238E27FC236}">
                <a16:creationId xmlns:a16="http://schemas.microsoft.com/office/drawing/2014/main" id="{46142692-C861-FE48-B0D9-9434E2B575C6}"/>
              </a:ext>
            </a:extLst>
          </p:cNvPr>
          <p:cNvSpPr txBox="1">
            <a:spLocks/>
          </p:cNvSpPr>
          <p:nvPr/>
        </p:nvSpPr>
        <p:spPr>
          <a:xfrm>
            <a:off x="679857" y="1649894"/>
            <a:ext cx="3734851" cy="819600"/>
          </a:xfrm>
          <a:prstGeom prst="rect">
            <a:avLst/>
          </a:prstGeom>
        </p:spPr>
        <p:txBody>
          <a:bodyPr vert="horz"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buFont typeface="Arial" panose="020B0604020202020204" pitchFamily="34" charset="0"/>
              <a:buNone/>
            </a:pPr>
            <a:r>
              <a:rPr lang="en"/>
              <a:t>face recognition </a:t>
            </a:r>
            <a:br>
              <a:rPr lang="en"/>
            </a:br>
            <a:r>
              <a:rPr lang="en"/>
              <a:t>(and other image tasks)</a:t>
            </a:r>
          </a:p>
        </p:txBody>
      </p:sp>
      <p:sp>
        <p:nvSpPr>
          <p:cNvPr id="5" name="Shape 352">
            <a:extLst>
              <a:ext uri="{FF2B5EF4-FFF2-40B4-BE49-F238E27FC236}">
                <a16:creationId xmlns:a16="http://schemas.microsoft.com/office/drawing/2014/main" id="{23242D46-19D1-6143-AFC8-973CC336EB32}"/>
              </a:ext>
            </a:extLst>
          </p:cNvPr>
          <p:cNvSpPr txBox="1">
            <a:spLocks noGrp="1"/>
          </p:cNvSpPr>
          <p:nvPr>
            <p:ph type="title"/>
          </p:nvPr>
        </p:nvSpPr>
        <p:spPr>
          <a:xfrm>
            <a:off x="804408" y="714894"/>
            <a:ext cx="10899911" cy="767700"/>
          </a:xfrm>
          <a:prstGeom prst="rect">
            <a:avLst/>
          </a:prstGeom>
        </p:spPr>
        <p:txBody>
          <a:bodyPr lIns="91425" tIns="91425" rIns="91425" bIns="91425" anchor="b" anchorCtr="0">
            <a:noAutofit/>
          </a:bodyPr>
          <a:lstStyle/>
          <a:p>
            <a:pPr lvl="0" rtl="0">
              <a:spcBef>
                <a:spcPts val="0"/>
              </a:spcBef>
              <a:buNone/>
            </a:pPr>
            <a:r>
              <a:rPr lang="en"/>
              <a:t>Recent-past uses of Naive Bayes classifier</a:t>
            </a:r>
          </a:p>
        </p:txBody>
      </p:sp>
      <p:sp>
        <p:nvSpPr>
          <p:cNvPr id="6" name="Shape 353">
            <a:extLst>
              <a:ext uri="{FF2B5EF4-FFF2-40B4-BE49-F238E27FC236}">
                <a16:creationId xmlns:a16="http://schemas.microsoft.com/office/drawing/2014/main" id="{494F04F8-7400-D34F-A293-C6BE0866AE0C}"/>
              </a:ext>
            </a:extLst>
          </p:cNvPr>
          <p:cNvSpPr txBox="1">
            <a:spLocks/>
          </p:cNvSpPr>
          <p:nvPr/>
        </p:nvSpPr>
        <p:spPr>
          <a:xfrm>
            <a:off x="4776646" y="2021831"/>
            <a:ext cx="4604631" cy="439500"/>
          </a:xfrm>
          <a:prstGeom prst="rect">
            <a:avLst/>
          </a:prstGeom>
        </p:spPr>
        <p:txBody>
          <a:bodyPr vert="horz"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buFont typeface="Arial" panose="020B0604020202020204" pitchFamily="34" charset="0"/>
              <a:buNone/>
            </a:pPr>
            <a:r>
              <a:rPr lang="en"/>
              <a:t>sentiment analysis</a:t>
            </a:r>
          </a:p>
        </p:txBody>
      </p:sp>
      <p:pic>
        <p:nvPicPr>
          <p:cNvPr id="7" name="Shape 354">
            <a:extLst>
              <a:ext uri="{FF2B5EF4-FFF2-40B4-BE49-F238E27FC236}">
                <a16:creationId xmlns:a16="http://schemas.microsoft.com/office/drawing/2014/main" id="{F538AE36-FBA4-8E45-982E-27686EC6853C}"/>
              </a:ext>
            </a:extLst>
          </p:cNvPr>
          <p:cNvPicPr preferRelativeResize="0"/>
          <p:nvPr/>
        </p:nvPicPr>
        <p:blipFill rotWithShape="1">
          <a:blip r:embed="rId2">
            <a:alphaModFix/>
          </a:blip>
          <a:srcRect l="55359" t="24828" r="2270" b="15502"/>
          <a:stretch/>
        </p:blipFill>
        <p:spPr>
          <a:xfrm>
            <a:off x="472938" y="3280931"/>
            <a:ext cx="3991338" cy="3178624"/>
          </a:xfrm>
          <a:prstGeom prst="rect">
            <a:avLst/>
          </a:prstGeom>
          <a:noFill/>
          <a:ln>
            <a:noFill/>
          </a:ln>
        </p:spPr>
      </p:pic>
      <p:pic>
        <p:nvPicPr>
          <p:cNvPr id="8" name="Shape 355">
            <a:extLst>
              <a:ext uri="{FF2B5EF4-FFF2-40B4-BE49-F238E27FC236}">
                <a16:creationId xmlns:a16="http://schemas.microsoft.com/office/drawing/2014/main" id="{CAA6BD84-C87F-9C47-A8D5-8D79479FFB6D}"/>
              </a:ext>
            </a:extLst>
          </p:cNvPr>
          <p:cNvPicPr preferRelativeResize="0"/>
          <p:nvPr/>
        </p:nvPicPr>
        <p:blipFill rotWithShape="1">
          <a:blip r:embed="rId3">
            <a:alphaModFix/>
          </a:blip>
          <a:srcRect b="17790"/>
          <a:stretch/>
        </p:blipFill>
        <p:spPr>
          <a:xfrm>
            <a:off x="4581852" y="2748225"/>
            <a:ext cx="6928392" cy="2181875"/>
          </a:xfrm>
          <a:prstGeom prst="rect">
            <a:avLst/>
          </a:prstGeom>
          <a:noFill/>
          <a:ln>
            <a:noFill/>
          </a:ln>
        </p:spPr>
      </p:pic>
      <p:sp>
        <p:nvSpPr>
          <p:cNvPr id="9" name="Shape 356">
            <a:extLst>
              <a:ext uri="{FF2B5EF4-FFF2-40B4-BE49-F238E27FC236}">
                <a16:creationId xmlns:a16="http://schemas.microsoft.com/office/drawing/2014/main" id="{BF5C5125-FC73-5941-9003-42CCDFEEE6AF}"/>
              </a:ext>
            </a:extLst>
          </p:cNvPr>
          <p:cNvSpPr txBox="1"/>
          <p:nvPr/>
        </p:nvSpPr>
        <p:spPr>
          <a:xfrm>
            <a:off x="4959236" y="5423077"/>
            <a:ext cx="6745083" cy="458700"/>
          </a:xfrm>
          <a:prstGeom prst="rect">
            <a:avLst/>
          </a:prstGeom>
          <a:noFill/>
          <a:ln w="19050" cap="flat" cmpd="sng">
            <a:solidFill>
              <a:schemeClr val="accent6"/>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2400">
                <a:solidFill>
                  <a:schemeClr val="accent6"/>
                </a:solidFill>
                <a:latin typeface="Roboto"/>
                <a:ea typeface="Roboto"/>
                <a:cs typeface="Roboto"/>
                <a:sym typeface="Roboto"/>
              </a:rPr>
              <a:t>Both tasks now tackled with </a:t>
            </a:r>
            <a:r>
              <a:rPr lang="en" sz="2400" u="sng">
                <a:solidFill>
                  <a:schemeClr val="accent6"/>
                </a:solidFill>
                <a:latin typeface="Roboto"/>
                <a:ea typeface="Roboto"/>
                <a:cs typeface="Roboto"/>
                <a:sym typeface="Roboto"/>
              </a:rPr>
              <a:t>neural networks</a:t>
            </a:r>
          </a:p>
        </p:txBody>
      </p:sp>
    </p:spTree>
    <p:extLst>
      <p:ext uri="{BB962C8B-B14F-4D97-AF65-F5344CB8AC3E}">
        <p14:creationId xmlns:p14="http://schemas.microsoft.com/office/powerpoint/2010/main" val="26017803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61028B7D-A39A-F548-839C-21E1FFEB3BB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62409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66C0B9AF-D195-4946-97B8-50EFD31DD814}"/>
              </a:ext>
            </a:extLst>
          </p:cNvPr>
          <p:cNvSpPr>
            <a:spLocks noGrp="1"/>
          </p:cNvSpPr>
          <p:nvPr>
            <p:ph type="title"/>
          </p:nvPr>
        </p:nvSpPr>
        <p:spPr/>
        <p:txBody>
          <a:bodyPr/>
          <a:lstStyle/>
          <a:p>
            <a:r>
              <a:rPr kumimoji="1" lang="zh-CN" altLang="en-US" dirty="0"/>
              <a:t>基本概念</a:t>
            </a:r>
          </a:p>
        </p:txBody>
      </p:sp>
      <p:sp>
        <p:nvSpPr>
          <p:cNvPr id="5" name="文本占位符 4">
            <a:extLst>
              <a:ext uri="{FF2B5EF4-FFF2-40B4-BE49-F238E27FC236}">
                <a16:creationId xmlns:a16="http://schemas.microsoft.com/office/drawing/2014/main" id="{75E6785F-B478-FF43-96F1-8111A25908F8}"/>
              </a:ext>
            </a:extLst>
          </p:cNvPr>
          <p:cNvSpPr>
            <a:spLocks noGrp="1"/>
          </p:cNvSpPr>
          <p:nvPr>
            <p:ph type="body" idx="1"/>
          </p:nvPr>
        </p:nvSpPr>
        <p:spPr/>
        <p:txBody>
          <a:bodyPr/>
          <a:lstStyle/>
          <a:p>
            <a:endParaRPr kumimoji="1" lang="zh-CN" altLang="en-US"/>
          </a:p>
        </p:txBody>
      </p:sp>
    </p:spTree>
    <p:extLst>
      <p:ext uri="{BB962C8B-B14F-4D97-AF65-F5344CB8AC3E}">
        <p14:creationId xmlns:p14="http://schemas.microsoft.com/office/powerpoint/2010/main" val="9813866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6DDFE8E-C9FF-BF42-85B7-745BB225EDAE}"/>
              </a:ext>
            </a:extLst>
          </p:cNvPr>
          <p:cNvSpPr>
            <a:spLocks noGrp="1"/>
          </p:cNvSpPr>
          <p:nvPr>
            <p:ph type="title"/>
          </p:nvPr>
        </p:nvSpPr>
        <p:spPr/>
        <p:txBody>
          <a:bodyPr/>
          <a:lstStyle/>
          <a:p>
            <a:endParaRPr kumimoji="1" lang="zh-CN" altLang="en-US"/>
          </a:p>
        </p:txBody>
      </p:sp>
      <p:sp>
        <p:nvSpPr>
          <p:cNvPr id="3" name="内容占位符 2">
            <a:extLst>
              <a:ext uri="{FF2B5EF4-FFF2-40B4-BE49-F238E27FC236}">
                <a16:creationId xmlns:a16="http://schemas.microsoft.com/office/drawing/2014/main" id="{0416D04F-4862-0843-BEFD-5D4176BF6D0B}"/>
              </a:ext>
            </a:extLst>
          </p:cNvPr>
          <p:cNvSpPr>
            <a:spLocks noGrp="1"/>
          </p:cNvSpPr>
          <p:nvPr>
            <p:ph idx="1"/>
          </p:nvPr>
        </p:nvSpPr>
        <p:spPr/>
        <p:txBody>
          <a:bodyPr/>
          <a:lstStyle/>
          <a:p>
            <a:endParaRPr kumimoji="1" lang="zh-CN" altLang="en-US"/>
          </a:p>
        </p:txBody>
      </p:sp>
      <p:pic>
        <p:nvPicPr>
          <p:cNvPr id="4" name="图片 3">
            <a:extLst>
              <a:ext uri="{FF2B5EF4-FFF2-40B4-BE49-F238E27FC236}">
                <a16:creationId xmlns:a16="http://schemas.microsoft.com/office/drawing/2014/main" id="{D0C7C32E-41F1-3844-A187-1097A72D252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184772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7427AF-71DE-1E40-AE0F-7BC75AA2B21B}"/>
              </a:ext>
            </a:extLst>
          </p:cNvPr>
          <p:cNvSpPr>
            <a:spLocks noGrp="1"/>
          </p:cNvSpPr>
          <p:nvPr>
            <p:ph type="title"/>
          </p:nvPr>
        </p:nvSpPr>
        <p:spPr/>
        <p:txBody>
          <a:bodyPr/>
          <a:lstStyle/>
          <a:p>
            <a:endParaRPr kumimoji="1" lang="zh-CN" altLang="en-US"/>
          </a:p>
        </p:txBody>
      </p:sp>
      <p:sp>
        <p:nvSpPr>
          <p:cNvPr id="3" name="内容占位符 2">
            <a:extLst>
              <a:ext uri="{FF2B5EF4-FFF2-40B4-BE49-F238E27FC236}">
                <a16:creationId xmlns:a16="http://schemas.microsoft.com/office/drawing/2014/main" id="{6610BC4B-9C97-5A4C-8205-322CA6F67849}"/>
              </a:ext>
            </a:extLst>
          </p:cNvPr>
          <p:cNvSpPr>
            <a:spLocks noGrp="1"/>
          </p:cNvSpPr>
          <p:nvPr>
            <p:ph idx="1"/>
          </p:nvPr>
        </p:nvSpPr>
        <p:spPr/>
        <p:txBody>
          <a:bodyPr/>
          <a:lstStyle/>
          <a:p>
            <a:endParaRPr kumimoji="1" lang="zh-CN" altLang="en-US"/>
          </a:p>
        </p:txBody>
      </p:sp>
      <p:pic>
        <p:nvPicPr>
          <p:cNvPr id="4" name="图片 3">
            <a:extLst>
              <a:ext uri="{FF2B5EF4-FFF2-40B4-BE49-F238E27FC236}">
                <a16:creationId xmlns:a16="http://schemas.microsoft.com/office/drawing/2014/main" id="{A7F196C9-8144-B647-9310-3E0A3B89867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895942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E7287E-769D-D541-AAE0-24A50EAFF3B7}"/>
              </a:ext>
            </a:extLst>
          </p:cNvPr>
          <p:cNvSpPr>
            <a:spLocks noGrp="1"/>
          </p:cNvSpPr>
          <p:nvPr>
            <p:ph type="title"/>
          </p:nvPr>
        </p:nvSpPr>
        <p:spPr/>
        <p:txBody>
          <a:bodyPr/>
          <a:lstStyle/>
          <a:p>
            <a:endParaRPr kumimoji="1" lang="zh-CN" altLang="en-US"/>
          </a:p>
        </p:txBody>
      </p:sp>
      <p:sp>
        <p:nvSpPr>
          <p:cNvPr id="3" name="内容占位符 2">
            <a:extLst>
              <a:ext uri="{FF2B5EF4-FFF2-40B4-BE49-F238E27FC236}">
                <a16:creationId xmlns:a16="http://schemas.microsoft.com/office/drawing/2014/main" id="{4426AEAA-441C-704C-A68D-86509B520C0F}"/>
              </a:ext>
            </a:extLst>
          </p:cNvPr>
          <p:cNvSpPr>
            <a:spLocks noGrp="1"/>
          </p:cNvSpPr>
          <p:nvPr>
            <p:ph idx="1"/>
          </p:nvPr>
        </p:nvSpPr>
        <p:spPr/>
        <p:txBody>
          <a:bodyPr/>
          <a:lstStyle/>
          <a:p>
            <a:endParaRPr kumimoji="1" lang="zh-CN" altLang="en-US"/>
          </a:p>
        </p:txBody>
      </p:sp>
      <p:pic>
        <p:nvPicPr>
          <p:cNvPr id="4" name="图片 3">
            <a:extLst>
              <a:ext uri="{FF2B5EF4-FFF2-40B4-BE49-F238E27FC236}">
                <a16:creationId xmlns:a16="http://schemas.microsoft.com/office/drawing/2014/main" id="{0B449CD5-EAE8-8847-9CB9-484A35576F3A}"/>
              </a:ext>
            </a:extLst>
          </p:cNvPr>
          <p:cNvPicPr>
            <a:picLocks noChangeAspect="1"/>
          </p:cNvPicPr>
          <p:nvPr/>
        </p:nvPicPr>
        <p:blipFill>
          <a:blip r:embed="rId2"/>
          <a:stretch>
            <a:fillRect/>
          </a:stretch>
        </p:blipFill>
        <p:spPr>
          <a:xfrm>
            <a:off x="0" y="9144"/>
            <a:ext cx="12192000" cy="6858000"/>
          </a:xfrm>
          <a:prstGeom prst="rect">
            <a:avLst/>
          </a:prstGeom>
        </p:spPr>
      </p:pic>
    </p:spTree>
    <p:extLst>
      <p:ext uri="{BB962C8B-B14F-4D97-AF65-F5344CB8AC3E}">
        <p14:creationId xmlns:p14="http://schemas.microsoft.com/office/powerpoint/2010/main" val="14517505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9D34E8-AEBE-A64A-9C3F-082400DBBD51}"/>
              </a:ext>
            </a:extLst>
          </p:cNvPr>
          <p:cNvSpPr>
            <a:spLocks noGrp="1"/>
          </p:cNvSpPr>
          <p:nvPr>
            <p:ph type="title"/>
          </p:nvPr>
        </p:nvSpPr>
        <p:spPr/>
        <p:txBody>
          <a:bodyPr/>
          <a:lstStyle/>
          <a:p>
            <a:endParaRPr kumimoji="1" lang="zh-CN" altLang="en-US"/>
          </a:p>
        </p:txBody>
      </p:sp>
      <p:sp>
        <p:nvSpPr>
          <p:cNvPr id="3" name="内容占位符 2">
            <a:extLst>
              <a:ext uri="{FF2B5EF4-FFF2-40B4-BE49-F238E27FC236}">
                <a16:creationId xmlns:a16="http://schemas.microsoft.com/office/drawing/2014/main" id="{01C1E3CF-C3CB-A843-AD9B-0F841E8C79FC}"/>
              </a:ext>
            </a:extLst>
          </p:cNvPr>
          <p:cNvSpPr>
            <a:spLocks noGrp="1"/>
          </p:cNvSpPr>
          <p:nvPr>
            <p:ph idx="1"/>
          </p:nvPr>
        </p:nvSpPr>
        <p:spPr/>
        <p:txBody>
          <a:bodyPr/>
          <a:lstStyle/>
          <a:p>
            <a:endParaRPr kumimoji="1" lang="zh-CN" altLang="en-US"/>
          </a:p>
        </p:txBody>
      </p:sp>
      <p:pic>
        <p:nvPicPr>
          <p:cNvPr id="4" name="Shape 73" descr="Image result for let's get down to business gif">
            <a:extLst>
              <a:ext uri="{FF2B5EF4-FFF2-40B4-BE49-F238E27FC236}">
                <a16:creationId xmlns:a16="http://schemas.microsoft.com/office/drawing/2014/main" id="{DF5A8C7B-1BC9-0046-B9CE-D368AC0739B6}"/>
              </a:ext>
            </a:extLst>
          </p:cNvPr>
          <p:cNvPicPr preferRelativeResize="0"/>
          <p:nvPr/>
        </p:nvPicPr>
        <p:blipFill>
          <a:blip r:embed="rId2">
            <a:alphaModFix/>
          </a:blip>
          <a:stretch>
            <a:fillRect/>
          </a:stretch>
        </p:blipFill>
        <p:spPr>
          <a:xfrm>
            <a:off x="838200" y="365125"/>
            <a:ext cx="9984971" cy="6185304"/>
          </a:xfrm>
          <a:prstGeom prst="rect">
            <a:avLst/>
          </a:prstGeom>
          <a:noFill/>
          <a:ln>
            <a:noFill/>
          </a:ln>
        </p:spPr>
      </p:pic>
    </p:spTree>
    <p:extLst>
      <p:ext uri="{BB962C8B-B14F-4D97-AF65-F5344CB8AC3E}">
        <p14:creationId xmlns:p14="http://schemas.microsoft.com/office/powerpoint/2010/main" val="30969969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66C0B9AF-D195-4946-97B8-50EFD31DD814}"/>
              </a:ext>
            </a:extLst>
          </p:cNvPr>
          <p:cNvSpPr>
            <a:spLocks noGrp="1"/>
          </p:cNvSpPr>
          <p:nvPr>
            <p:ph type="title"/>
          </p:nvPr>
        </p:nvSpPr>
        <p:spPr/>
        <p:txBody>
          <a:bodyPr/>
          <a:lstStyle/>
          <a:p>
            <a:r>
              <a:rPr kumimoji="1" lang="zh-CN" altLang="en-US" dirty="0"/>
              <a:t>文本分类模型</a:t>
            </a:r>
          </a:p>
        </p:txBody>
      </p:sp>
      <p:sp>
        <p:nvSpPr>
          <p:cNvPr id="5" name="文本占位符 4">
            <a:extLst>
              <a:ext uri="{FF2B5EF4-FFF2-40B4-BE49-F238E27FC236}">
                <a16:creationId xmlns:a16="http://schemas.microsoft.com/office/drawing/2014/main" id="{75E6785F-B478-FF43-96F1-8111A25908F8}"/>
              </a:ext>
            </a:extLst>
          </p:cNvPr>
          <p:cNvSpPr>
            <a:spLocks noGrp="1"/>
          </p:cNvSpPr>
          <p:nvPr>
            <p:ph type="body" idx="1"/>
          </p:nvPr>
        </p:nvSpPr>
        <p:spPr/>
        <p:txBody>
          <a:bodyPr/>
          <a:lstStyle/>
          <a:p>
            <a:endParaRPr kumimoji="1" lang="zh-CN" altLang="en-US"/>
          </a:p>
        </p:txBody>
      </p:sp>
    </p:spTree>
    <p:extLst>
      <p:ext uri="{BB962C8B-B14F-4D97-AF65-F5344CB8AC3E}">
        <p14:creationId xmlns:p14="http://schemas.microsoft.com/office/powerpoint/2010/main" val="36509953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D5C29C-9DF5-5040-9CD5-8DCEEFF3965E}"/>
              </a:ext>
            </a:extLst>
          </p:cNvPr>
          <p:cNvSpPr>
            <a:spLocks noGrp="1"/>
          </p:cNvSpPr>
          <p:nvPr>
            <p:ph type="title"/>
          </p:nvPr>
        </p:nvSpPr>
        <p:spPr/>
        <p:txBody>
          <a:bodyPr/>
          <a:lstStyle/>
          <a:p>
            <a:endParaRPr kumimoji="1" lang="zh-CN" altLang="en-US"/>
          </a:p>
        </p:txBody>
      </p:sp>
      <p:pic>
        <p:nvPicPr>
          <p:cNvPr id="5" name="内容占位符 4">
            <a:extLst>
              <a:ext uri="{FF2B5EF4-FFF2-40B4-BE49-F238E27FC236}">
                <a16:creationId xmlns:a16="http://schemas.microsoft.com/office/drawing/2014/main" id="{3338EF9C-1AD5-1A40-B93E-59D4000E6A0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85899" y="146035"/>
            <a:ext cx="9456733" cy="7086037"/>
          </a:xfrm>
        </p:spPr>
      </p:pic>
    </p:spTree>
    <p:extLst>
      <p:ext uri="{BB962C8B-B14F-4D97-AF65-F5344CB8AC3E}">
        <p14:creationId xmlns:p14="http://schemas.microsoft.com/office/powerpoint/2010/main" val="11701128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AD2DE4-71FD-564A-936E-02023A7FD533}"/>
              </a:ext>
            </a:extLst>
          </p:cNvPr>
          <p:cNvSpPr>
            <a:spLocks noGrp="1"/>
          </p:cNvSpPr>
          <p:nvPr>
            <p:ph type="title"/>
          </p:nvPr>
        </p:nvSpPr>
        <p:spPr/>
        <p:txBody>
          <a:bodyPr/>
          <a:lstStyle/>
          <a:p>
            <a:endParaRPr kumimoji="1" lang="zh-CN" altLang="en-US" dirty="0"/>
          </a:p>
        </p:txBody>
      </p:sp>
      <p:pic>
        <p:nvPicPr>
          <p:cNvPr id="5" name="内容占位符 4">
            <a:extLst>
              <a:ext uri="{FF2B5EF4-FFF2-40B4-BE49-F238E27FC236}">
                <a16:creationId xmlns:a16="http://schemas.microsoft.com/office/drawing/2014/main" id="{4983F060-141E-4047-8F76-B1BF4F36678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6486" y="0"/>
            <a:ext cx="9244566" cy="6927058"/>
          </a:xfrm>
        </p:spPr>
      </p:pic>
    </p:spTree>
    <p:extLst>
      <p:ext uri="{BB962C8B-B14F-4D97-AF65-F5344CB8AC3E}">
        <p14:creationId xmlns:p14="http://schemas.microsoft.com/office/powerpoint/2010/main" val="38140276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74C1A3-CB13-0C47-8239-88D6B7FE8995}"/>
              </a:ext>
            </a:extLst>
          </p:cNvPr>
          <p:cNvSpPr>
            <a:spLocks noGrp="1"/>
          </p:cNvSpPr>
          <p:nvPr>
            <p:ph type="title"/>
          </p:nvPr>
        </p:nvSpPr>
        <p:spPr/>
        <p:txBody>
          <a:bodyPr/>
          <a:lstStyle/>
          <a:p>
            <a:endParaRPr kumimoji="1" lang="zh-CN" altLang="en-US"/>
          </a:p>
        </p:txBody>
      </p:sp>
      <p:pic>
        <p:nvPicPr>
          <p:cNvPr id="5" name="内容占位符 4">
            <a:extLst>
              <a:ext uri="{FF2B5EF4-FFF2-40B4-BE49-F238E27FC236}">
                <a16:creationId xmlns:a16="http://schemas.microsoft.com/office/drawing/2014/main" id="{742F5DCE-AAA0-3646-8D49-C6FC88626E5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45572" y="246120"/>
            <a:ext cx="10300855" cy="7718547"/>
          </a:xfrm>
        </p:spPr>
      </p:pic>
    </p:spTree>
    <p:extLst>
      <p:ext uri="{BB962C8B-B14F-4D97-AF65-F5344CB8AC3E}">
        <p14:creationId xmlns:p14="http://schemas.microsoft.com/office/powerpoint/2010/main" val="33054725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C3FDDF8-F5AB-4140-833F-1BF86141E1A2}"/>
              </a:ext>
            </a:extLst>
          </p:cNvPr>
          <p:cNvSpPr>
            <a:spLocks noGrp="1"/>
          </p:cNvSpPr>
          <p:nvPr>
            <p:ph type="title"/>
          </p:nvPr>
        </p:nvSpPr>
        <p:spPr/>
        <p:txBody>
          <a:bodyPr/>
          <a:lstStyle/>
          <a:p>
            <a:endParaRPr kumimoji="1" lang="zh-CN" altLang="en-US"/>
          </a:p>
        </p:txBody>
      </p:sp>
      <p:pic>
        <p:nvPicPr>
          <p:cNvPr id="5" name="内容占位符 4">
            <a:extLst>
              <a:ext uri="{FF2B5EF4-FFF2-40B4-BE49-F238E27FC236}">
                <a16:creationId xmlns:a16="http://schemas.microsoft.com/office/drawing/2014/main" id="{ED6CA80B-3CE5-6149-A6CE-B99D6125F10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365125"/>
            <a:ext cx="10606542" cy="7947602"/>
          </a:xfrm>
        </p:spPr>
      </p:pic>
    </p:spTree>
    <p:extLst>
      <p:ext uri="{BB962C8B-B14F-4D97-AF65-F5344CB8AC3E}">
        <p14:creationId xmlns:p14="http://schemas.microsoft.com/office/powerpoint/2010/main" val="15152642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7CE432-A62F-3D4B-A05F-DBD8ACDC88C1}"/>
              </a:ext>
            </a:extLst>
          </p:cNvPr>
          <p:cNvSpPr>
            <a:spLocks noGrp="1"/>
          </p:cNvSpPr>
          <p:nvPr>
            <p:ph type="title"/>
          </p:nvPr>
        </p:nvSpPr>
        <p:spPr/>
        <p:txBody>
          <a:bodyPr/>
          <a:lstStyle/>
          <a:p>
            <a:endParaRPr kumimoji="1" lang="zh-CN" altLang="en-US"/>
          </a:p>
        </p:txBody>
      </p:sp>
      <p:pic>
        <p:nvPicPr>
          <p:cNvPr id="5" name="内容占位符 4">
            <a:extLst>
              <a:ext uri="{FF2B5EF4-FFF2-40B4-BE49-F238E27FC236}">
                <a16:creationId xmlns:a16="http://schemas.microsoft.com/office/drawing/2014/main" id="{5FD96DED-C806-0A46-A11B-A00AF36CFC5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7626" y="-1"/>
            <a:ext cx="10539132" cy="7897091"/>
          </a:xfrm>
        </p:spPr>
      </p:pic>
    </p:spTree>
    <p:extLst>
      <p:ext uri="{BB962C8B-B14F-4D97-AF65-F5344CB8AC3E}">
        <p14:creationId xmlns:p14="http://schemas.microsoft.com/office/powerpoint/2010/main" val="4420845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65C881-18A8-E644-B396-93226FD7BA1B}"/>
              </a:ext>
            </a:extLst>
          </p:cNvPr>
          <p:cNvSpPr>
            <a:spLocks noGrp="1"/>
          </p:cNvSpPr>
          <p:nvPr>
            <p:ph type="title"/>
          </p:nvPr>
        </p:nvSpPr>
        <p:spPr/>
        <p:txBody>
          <a:bodyPr/>
          <a:lstStyle/>
          <a:p>
            <a:r>
              <a:rPr kumimoji="1" lang="zh-CN" altLang="en-US" dirty="0"/>
              <a:t>贝叶斯公式</a:t>
            </a:r>
          </a:p>
        </p:txBody>
      </p:sp>
      <p:sp>
        <p:nvSpPr>
          <p:cNvPr id="4" name="Shape 89">
            <a:extLst>
              <a:ext uri="{FF2B5EF4-FFF2-40B4-BE49-F238E27FC236}">
                <a16:creationId xmlns:a16="http://schemas.microsoft.com/office/drawing/2014/main" id="{D88066A1-71D4-F941-BB33-1C79571F0920}"/>
              </a:ext>
            </a:extLst>
          </p:cNvPr>
          <p:cNvSpPr txBox="1">
            <a:spLocks noGrp="1"/>
          </p:cNvSpPr>
          <p:nvPr>
            <p:ph idx="1"/>
          </p:nvPr>
        </p:nvSpPr>
        <p:spPr>
          <a:xfrm>
            <a:off x="838200" y="2324389"/>
            <a:ext cx="10515600" cy="4351338"/>
          </a:xfrm>
          <a:prstGeom prst="rect">
            <a:avLst/>
          </a:prstGeom>
        </p:spPr>
        <p:txBody>
          <a:bodyPr vert="horz" lIns="121900" tIns="121900" rIns="121900" bIns="121900" rtlCol="0" anchor="t" anchorCtr="0">
            <a:noAutofit/>
          </a:bodyPr>
          <a:lstStyle/>
          <a:p>
            <a:pPr>
              <a:lnSpc>
                <a:spcPct val="150000"/>
              </a:lnSpc>
              <a:buNone/>
            </a:pPr>
            <a:r>
              <a:rPr lang="en" dirty="0"/>
              <a:t>It's useful for when you know P(B|A) but you want to calculate P(A|B), e.g.</a:t>
            </a:r>
          </a:p>
          <a:p>
            <a:pPr marL="609585" indent="-423323">
              <a:lnSpc>
                <a:spcPct val="150000"/>
              </a:lnSpc>
              <a:buSzPct val="100000"/>
            </a:pPr>
            <a:r>
              <a:rPr lang="en" sz="2400" dirty="0"/>
              <a:t>We know P(</a:t>
            </a:r>
            <a:r>
              <a:rPr lang="en" sz="2400" dirty="0" err="1"/>
              <a:t>shorts|sunny</a:t>
            </a:r>
            <a:r>
              <a:rPr lang="en" sz="2400" dirty="0"/>
              <a:t>) but we want to know P(</a:t>
            </a:r>
            <a:r>
              <a:rPr lang="en" sz="2400" dirty="0" err="1"/>
              <a:t>sunny|shorts</a:t>
            </a:r>
            <a:r>
              <a:rPr lang="en" sz="2400" dirty="0"/>
              <a:t>)</a:t>
            </a:r>
          </a:p>
          <a:p>
            <a:pPr marL="609585" indent="-423323">
              <a:lnSpc>
                <a:spcPct val="150000"/>
              </a:lnSpc>
              <a:buSzPct val="100000"/>
            </a:pPr>
            <a:r>
              <a:rPr lang="en" sz="2400" dirty="0"/>
              <a:t>We know P(red ball | box A) but we want to know P(box A | red ball)</a:t>
            </a:r>
          </a:p>
          <a:p>
            <a:pPr marL="609585" indent="-423323">
              <a:lnSpc>
                <a:spcPct val="150000"/>
              </a:lnSpc>
              <a:buSzPct val="100000"/>
            </a:pPr>
            <a:r>
              <a:rPr lang="en" sz="2400" dirty="0"/>
              <a:t>We know P("bottled" | Water) but we want to know P(Water | "bottled")</a:t>
            </a:r>
            <a:endParaRPr lang="en" sz="1867" dirty="0"/>
          </a:p>
        </p:txBody>
      </p:sp>
      <p:pic>
        <p:nvPicPr>
          <p:cNvPr id="5" name="Shape 81" descr="Screenshot 2017-06-30 01.48.52.png">
            <a:extLst>
              <a:ext uri="{FF2B5EF4-FFF2-40B4-BE49-F238E27FC236}">
                <a16:creationId xmlns:a16="http://schemas.microsoft.com/office/drawing/2014/main" id="{66493B38-27C9-3444-86DB-CA1E835DFD6E}"/>
              </a:ext>
            </a:extLst>
          </p:cNvPr>
          <p:cNvPicPr preferRelativeResize="0"/>
          <p:nvPr/>
        </p:nvPicPr>
        <p:blipFill>
          <a:blip r:embed="rId2">
            <a:alphaModFix/>
          </a:blip>
          <a:stretch>
            <a:fillRect/>
          </a:stretch>
        </p:blipFill>
        <p:spPr>
          <a:xfrm>
            <a:off x="6969271" y="496247"/>
            <a:ext cx="4384529" cy="1329378"/>
          </a:xfrm>
          <a:prstGeom prst="rect">
            <a:avLst/>
          </a:prstGeom>
          <a:noFill/>
          <a:ln>
            <a:noFill/>
          </a:ln>
        </p:spPr>
      </p:pic>
    </p:spTree>
    <p:extLst>
      <p:ext uri="{BB962C8B-B14F-4D97-AF65-F5344CB8AC3E}">
        <p14:creationId xmlns:p14="http://schemas.microsoft.com/office/powerpoint/2010/main" val="28858732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50B47F-2161-A24D-91A4-349F1DC7F673}"/>
              </a:ext>
            </a:extLst>
          </p:cNvPr>
          <p:cNvSpPr>
            <a:spLocks noGrp="1"/>
          </p:cNvSpPr>
          <p:nvPr>
            <p:ph type="title"/>
          </p:nvPr>
        </p:nvSpPr>
        <p:spPr/>
        <p:txBody>
          <a:bodyPr/>
          <a:lstStyle/>
          <a:p>
            <a:endParaRPr kumimoji="1" lang="zh-CN" altLang="en-US"/>
          </a:p>
        </p:txBody>
      </p:sp>
      <p:pic>
        <p:nvPicPr>
          <p:cNvPr id="5" name="内容占位符 4">
            <a:extLst>
              <a:ext uri="{FF2B5EF4-FFF2-40B4-BE49-F238E27FC236}">
                <a16:creationId xmlns:a16="http://schemas.microsoft.com/office/drawing/2014/main" id="{3276D0E9-5B19-1944-A2A8-7AED458B69C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85899" y="0"/>
            <a:ext cx="9340999" cy="6999316"/>
          </a:xfrm>
        </p:spPr>
      </p:pic>
    </p:spTree>
    <p:extLst>
      <p:ext uri="{BB962C8B-B14F-4D97-AF65-F5344CB8AC3E}">
        <p14:creationId xmlns:p14="http://schemas.microsoft.com/office/powerpoint/2010/main" val="18264591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170C73-9C80-DE4E-95A3-830E579B97C7}"/>
              </a:ext>
            </a:extLst>
          </p:cNvPr>
          <p:cNvSpPr>
            <a:spLocks noGrp="1"/>
          </p:cNvSpPr>
          <p:nvPr>
            <p:ph type="title"/>
          </p:nvPr>
        </p:nvSpPr>
        <p:spPr/>
        <p:txBody>
          <a:bodyPr/>
          <a:lstStyle/>
          <a:p>
            <a:endParaRPr kumimoji="1" lang="zh-CN" altLang="en-US"/>
          </a:p>
        </p:txBody>
      </p:sp>
      <p:pic>
        <p:nvPicPr>
          <p:cNvPr id="5" name="内容占位符 4">
            <a:extLst>
              <a:ext uri="{FF2B5EF4-FFF2-40B4-BE49-F238E27FC236}">
                <a16:creationId xmlns:a16="http://schemas.microsoft.com/office/drawing/2014/main" id="{5F3C7239-7641-0944-AD65-23DED88C5E3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85900" y="0"/>
            <a:ext cx="9429750" cy="7065818"/>
          </a:xfrm>
        </p:spPr>
      </p:pic>
    </p:spTree>
    <p:extLst>
      <p:ext uri="{BB962C8B-B14F-4D97-AF65-F5344CB8AC3E}">
        <p14:creationId xmlns:p14="http://schemas.microsoft.com/office/powerpoint/2010/main" val="21520396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6657A6B-0D60-6146-B40E-3DA61FBC1724}"/>
              </a:ext>
            </a:extLst>
          </p:cNvPr>
          <p:cNvSpPr>
            <a:spLocks noGrp="1"/>
          </p:cNvSpPr>
          <p:nvPr>
            <p:ph type="title"/>
          </p:nvPr>
        </p:nvSpPr>
        <p:spPr/>
        <p:txBody>
          <a:bodyPr/>
          <a:lstStyle/>
          <a:p>
            <a:endParaRPr kumimoji="1" lang="zh-CN" altLang="en-US"/>
          </a:p>
        </p:txBody>
      </p:sp>
      <p:pic>
        <p:nvPicPr>
          <p:cNvPr id="5" name="内容占位符 4">
            <a:extLst>
              <a:ext uri="{FF2B5EF4-FFF2-40B4-BE49-F238E27FC236}">
                <a16:creationId xmlns:a16="http://schemas.microsoft.com/office/drawing/2014/main" id="{A6DF75E4-DF47-0F4A-BE9C-A88E27D2C3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85899" y="-1"/>
            <a:ext cx="9651627" cy="7232073"/>
          </a:xfrm>
        </p:spPr>
      </p:pic>
    </p:spTree>
    <p:extLst>
      <p:ext uri="{BB962C8B-B14F-4D97-AF65-F5344CB8AC3E}">
        <p14:creationId xmlns:p14="http://schemas.microsoft.com/office/powerpoint/2010/main" val="30802618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6AF76-1CCA-7147-B12E-FFCB68F524C0}"/>
              </a:ext>
            </a:extLst>
          </p:cNvPr>
          <p:cNvSpPr>
            <a:spLocks noGrp="1"/>
          </p:cNvSpPr>
          <p:nvPr>
            <p:ph type="title"/>
          </p:nvPr>
        </p:nvSpPr>
        <p:spPr/>
        <p:txBody>
          <a:bodyPr/>
          <a:lstStyle/>
          <a:p>
            <a:endParaRPr kumimoji="1" lang="zh-CN" altLang="en-US"/>
          </a:p>
        </p:txBody>
      </p:sp>
      <p:pic>
        <p:nvPicPr>
          <p:cNvPr id="5" name="内容占位符 4">
            <a:extLst>
              <a:ext uri="{FF2B5EF4-FFF2-40B4-BE49-F238E27FC236}">
                <a16:creationId xmlns:a16="http://schemas.microsoft.com/office/drawing/2014/main" id="{08ADCD59-2C43-3A4B-9A71-B9BB6B186FE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85900" y="0"/>
            <a:ext cx="9451938" cy="7082444"/>
          </a:xfrm>
        </p:spPr>
      </p:pic>
    </p:spTree>
    <p:extLst>
      <p:ext uri="{BB962C8B-B14F-4D97-AF65-F5344CB8AC3E}">
        <p14:creationId xmlns:p14="http://schemas.microsoft.com/office/powerpoint/2010/main" val="40419329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F76C07F-A3ED-3848-89B6-C5B7FDFE797B}"/>
              </a:ext>
            </a:extLst>
          </p:cNvPr>
          <p:cNvSpPr>
            <a:spLocks noGrp="1"/>
          </p:cNvSpPr>
          <p:nvPr>
            <p:ph type="title"/>
          </p:nvPr>
        </p:nvSpPr>
        <p:spPr/>
        <p:txBody>
          <a:bodyPr/>
          <a:lstStyle/>
          <a:p>
            <a:endParaRPr kumimoji="1" lang="zh-CN" altLang="en-US"/>
          </a:p>
        </p:txBody>
      </p:sp>
      <p:pic>
        <p:nvPicPr>
          <p:cNvPr id="5" name="内容占位符 4">
            <a:extLst>
              <a:ext uri="{FF2B5EF4-FFF2-40B4-BE49-F238E27FC236}">
                <a16:creationId xmlns:a16="http://schemas.microsoft.com/office/drawing/2014/main" id="{C1766515-2F46-7C4D-A72C-A4A3389B864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85899" y="0"/>
            <a:ext cx="10006629" cy="7498080"/>
          </a:xfrm>
        </p:spPr>
      </p:pic>
    </p:spTree>
    <p:extLst>
      <p:ext uri="{BB962C8B-B14F-4D97-AF65-F5344CB8AC3E}">
        <p14:creationId xmlns:p14="http://schemas.microsoft.com/office/powerpoint/2010/main" val="5122050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C0C6A2-4110-A841-9BD3-CCDF5BB2EE28}"/>
              </a:ext>
            </a:extLst>
          </p:cNvPr>
          <p:cNvSpPr>
            <a:spLocks noGrp="1"/>
          </p:cNvSpPr>
          <p:nvPr>
            <p:ph type="title"/>
          </p:nvPr>
        </p:nvSpPr>
        <p:spPr/>
        <p:txBody>
          <a:bodyPr/>
          <a:lstStyle/>
          <a:p>
            <a:endParaRPr kumimoji="1" lang="zh-CN" altLang="en-US"/>
          </a:p>
        </p:txBody>
      </p:sp>
      <p:pic>
        <p:nvPicPr>
          <p:cNvPr id="5" name="内容占位符 4">
            <a:extLst>
              <a:ext uri="{FF2B5EF4-FFF2-40B4-BE49-F238E27FC236}">
                <a16:creationId xmlns:a16="http://schemas.microsoft.com/office/drawing/2014/main" id="{6A5EC59C-EC93-E340-BF8D-73B3C7CAD53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365125"/>
            <a:ext cx="11608935" cy="8698706"/>
          </a:xfrm>
        </p:spPr>
      </p:pic>
    </p:spTree>
    <p:extLst>
      <p:ext uri="{BB962C8B-B14F-4D97-AF65-F5344CB8AC3E}">
        <p14:creationId xmlns:p14="http://schemas.microsoft.com/office/powerpoint/2010/main" val="8191374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74B7B5-C859-F641-A41B-29F4469BCE61}"/>
              </a:ext>
            </a:extLst>
          </p:cNvPr>
          <p:cNvSpPr>
            <a:spLocks noGrp="1"/>
          </p:cNvSpPr>
          <p:nvPr>
            <p:ph type="title"/>
          </p:nvPr>
        </p:nvSpPr>
        <p:spPr/>
        <p:txBody>
          <a:bodyPr/>
          <a:lstStyle/>
          <a:p>
            <a:endParaRPr kumimoji="1" lang="zh-CN" altLang="en-US"/>
          </a:p>
        </p:txBody>
      </p:sp>
      <p:pic>
        <p:nvPicPr>
          <p:cNvPr id="5" name="内容占位符 4">
            <a:extLst>
              <a:ext uri="{FF2B5EF4-FFF2-40B4-BE49-F238E27FC236}">
                <a16:creationId xmlns:a16="http://schemas.microsoft.com/office/drawing/2014/main" id="{855A2E90-DAFC-C04C-9DF2-AE15055E9B0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9769" y="0"/>
            <a:ext cx="9152404" cy="6858000"/>
          </a:xfrm>
        </p:spPr>
      </p:pic>
    </p:spTree>
    <p:extLst>
      <p:ext uri="{BB962C8B-B14F-4D97-AF65-F5344CB8AC3E}">
        <p14:creationId xmlns:p14="http://schemas.microsoft.com/office/powerpoint/2010/main" val="6847997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66C0B9AF-D195-4946-97B8-50EFD31DD814}"/>
              </a:ext>
            </a:extLst>
          </p:cNvPr>
          <p:cNvSpPr>
            <a:spLocks noGrp="1"/>
          </p:cNvSpPr>
          <p:nvPr>
            <p:ph type="title"/>
          </p:nvPr>
        </p:nvSpPr>
        <p:spPr/>
        <p:txBody>
          <a:bodyPr/>
          <a:lstStyle/>
          <a:p>
            <a:r>
              <a:rPr kumimoji="1" lang="zh-CN" altLang="en-US" dirty="0"/>
              <a:t>流失案例</a:t>
            </a:r>
          </a:p>
        </p:txBody>
      </p:sp>
      <p:sp>
        <p:nvSpPr>
          <p:cNvPr id="5" name="文本占位符 4">
            <a:extLst>
              <a:ext uri="{FF2B5EF4-FFF2-40B4-BE49-F238E27FC236}">
                <a16:creationId xmlns:a16="http://schemas.microsoft.com/office/drawing/2014/main" id="{75E6785F-B478-FF43-96F1-8111A25908F8}"/>
              </a:ext>
            </a:extLst>
          </p:cNvPr>
          <p:cNvSpPr>
            <a:spLocks noGrp="1"/>
          </p:cNvSpPr>
          <p:nvPr>
            <p:ph type="body" idx="1"/>
          </p:nvPr>
        </p:nvSpPr>
        <p:spPr/>
        <p:txBody>
          <a:bodyPr/>
          <a:lstStyle/>
          <a:p>
            <a:endParaRPr kumimoji="1" lang="zh-CN" altLang="en-US"/>
          </a:p>
        </p:txBody>
      </p:sp>
    </p:spTree>
    <p:extLst>
      <p:ext uri="{BB962C8B-B14F-4D97-AF65-F5344CB8AC3E}">
        <p14:creationId xmlns:p14="http://schemas.microsoft.com/office/powerpoint/2010/main" val="8214419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4DDAE7-FF40-401F-A553-33C97DB710C3}"/>
              </a:ext>
            </a:extLst>
          </p:cNvPr>
          <p:cNvSpPr>
            <a:spLocks noGrp="1"/>
          </p:cNvSpPr>
          <p:nvPr>
            <p:ph type="title"/>
          </p:nvPr>
        </p:nvSpPr>
        <p:spPr/>
        <p:txBody>
          <a:bodyPr/>
          <a:lstStyle/>
          <a:p>
            <a:endParaRPr lang="zh-CN" altLang="en-US"/>
          </a:p>
        </p:txBody>
      </p:sp>
      <p:pic>
        <p:nvPicPr>
          <p:cNvPr id="4" name="内容占位符 3">
            <a:extLst>
              <a:ext uri="{FF2B5EF4-FFF2-40B4-BE49-F238E27FC236}">
                <a16:creationId xmlns:a16="http://schemas.microsoft.com/office/drawing/2014/main" id="{3868BDFA-956F-4CD1-A360-9B17CE7CEE07}"/>
              </a:ext>
            </a:extLst>
          </p:cNvPr>
          <p:cNvPicPr>
            <a:picLocks noGrp="1" noChangeAspect="1"/>
          </p:cNvPicPr>
          <p:nvPr>
            <p:ph idx="1"/>
          </p:nvPr>
        </p:nvPicPr>
        <p:blipFill>
          <a:blip r:embed="rId2"/>
          <a:stretch>
            <a:fillRect/>
          </a:stretch>
        </p:blipFill>
        <p:spPr>
          <a:xfrm>
            <a:off x="764575" y="312043"/>
            <a:ext cx="8093286" cy="6233914"/>
          </a:xfrm>
          <a:prstGeom prst="rect">
            <a:avLst/>
          </a:prstGeom>
        </p:spPr>
      </p:pic>
      <p:pic>
        <p:nvPicPr>
          <p:cNvPr id="5" name="图片 4">
            <a:extLst>
              <a:ext uri="{FF2B5EF4-FFF2-40B4-BE49-F238E27FC236}">
                <a16:creationId xmlns:a16="http://schemas.microsoft.com/office/drawing/2014/main" id="{1B10117C-BB07-4E7F-898E-3A24144C597C}"/>
              </a:ext>
            </a:extLst>
          </p:cNvPr>
          <p:cNvPicPr>
            <a:picLocks noChangeAspect="1"/>
          </p:cNvPicPr>
          <p:nvPr/>
        </p:nvPicPr>
        <p:blipFill>
          <a:blip r:embed="rId3"/>
          <a:stretch>
            <a:fillRect/>
          </a:stretch>
        </p:blipFill>
        <p:spPr>
          <a:xfrm>
            <a:off x="8768291" y="868907"/>
            <a:ext cx="3287980" cy="2574089"/>
          </a:xfrm>
          <a:prstGeom prst="rect">
            <a:avLst/>
          </a:prstGeom>
        </p:spPr>
      </p:pic>
    </p:spTree>
    <p:extLst>
      <p:ext uri="{BB962C8B-B14F-4D97-AF65-F5344CB8AC3E}">
        <p14:creationId xmlns:p14="http://schemas.microsoft.com/office/powerpoint/2010/main" val="8060048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D57638-0BD8-4154-94E0-048157A24FB6}"/>
              </a:ext>
            </a:extLst>
          </p:cNvPr>
          <p:cNvSpPr>
            <a:spLocks noGrp="1"/>
          </p:cNvSpPr>
          <p:nvPr>
            <p:ph type="title"/>
          </p:nvPr>
        </p:nvSpPr>
        <p:spPr/>
        <p:txBody>
          <a:bodyPr/>
          <a:lstStyle/>
          <a:p>
            <a:r>
              <a:rPr lang="en-US" altLang="zh-CN" dirty="0"/>
              <a:t>BAYESIAN APPROACH</a:t>
            </a:r>
            <a:endParaRPr lang="zh-CN" altLang="en-US" dirty="0"/>
          </a:p>
        </p:txBody>
      </p:sp>
      <p:sp>
        <p:nvSpPr>
          <p:cNvPr id="3" name="内容占位符 2">
            <a:extLst>
              <a:ext uri="{FF2B5EF4-FFF2-40B4-BE49-F238E27FC236}">
                <a16:creationId xmlns:a16="http://schemas.microsoft.com/office/drawing/2014/main" id="{2673F460-15A1-4E70-99CB-2249210F3174}"/>
              </a:ext>
            </a:extLst>
          </p:cNvPr>
          <p:cNvSpPr>
            <a:spLocks noGrp="1"/>
          </p:cNvSpPr>
          <p:nvPr>
            <p:ph idx="1"/>
          </p:nvPr>
        </p:nvSpPr>
        <p:spPr>
          <a:xfrm>
            <a:off x="838200" y="1825625"/>
            <a:ext cx="10515600" cy="4351338"/>
          </a:xfrm>
        </p:spPr>
        <p:txBody>
          <a:bodyPr>
            <a:normAutofit/>
          </a:bodyPr>
          <a:lstStyle/>
          <a:p>
            <a:r>
              <a:rPr lang="en-US" altLang="zh-CN" dirty="0"/>
              <a:t>In the frequentist approach to probability, the parameters are fixed, and the randomness lies in the data, which are viewed as a random sample from a given distribution with unknown but fixed parameters.</a:t>
            </a:r>
          </a:p>
          <a:p>
            <a:r>
              <a:rPr lang="en-US" altLang="zh-CN" dirty="0"/>
              <a:t>In Bayesian statistics, the </a:t>
            </a:r>
            <a:r>
              <a:rPr lang="en-US" altLang="zh-CN" dirty="0">
                <a:solidFill>
                  <a:srgbClr val="FF0000"/>
                </a:solidFill>
              </a:rPr>
              <a:t>parameters</a:t>
            </a:r>
            <a:r>
              <a:rPr lang="en-US" altLang="zh-CN" dirty="0"/>
              <a:t> are considered to be </a:t>
            </a:r>
            <a:r>
              <a:rPr lang="en-US" altLang="zh-CN" dirty="0">
                <a:solidFill>
                  <a:srgbClr val="FF0000"/>
                </a:solidFill>
              </a:rPr>
              <a:t>random variables</a:t>
            </a:r>
            <a:r>
              <a:rPr lang="en-US" altLang="zh-CN" dirty="0"/>
              <a:t>, and the data are considered to be known. The parameters are regarded as coming from a distribution of possible values, and Bayesians look to the observed data to provide information on likely parameter values.</a:t>
            </a:r>
          </a:p>
          <a:p>
            <a:endParaRPr lang="zh-CN" altLang="en-US" dirty="0"/>
          </a:p>
        </p:txBody>
      </p:sp>
    </p:spTree>
    <p:extLst>
      <p:ext uri="{BB962C8B-B14F-4D97-AF65-F5344CB8AC3E}">
        <p14:creationId xmlns:p14="http://schemas.microsoft.com/office/powerpoint/2010/main" val="42199656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EEF60F-FB2E-674C-ACFF-410DFAF35760}"/>
              </a:ext>
            </a:extLst>
          </p:cNvPr>
          <p:cNvSpPr>
            <a:spLocks noGrp="1"/>
          </p:cNvSpPr>
          <p:nvPr>
            <p:ph type="title"/>
          </p:nvPr>
        </p:nvSpPr>
        <p:spPr/>
        <p:txBody>
          <a:bodyPr/>
          <a:lstStyle/>
          <a:p>
            <a:r>
              <a:rPr kumimoji="1" lang="zh-CN" altLang="en-US" dirty="0"/>
              <a:t>先验</a:t>
            </a:r>
            <a:r>
              <a:rPr kumimoji="1" lang="en-US" altLang="zh-CN" dirty="0"/>
              <a:t>/</a:t>
            </a:r>
            <a:r>
              <a:rPr kumimoji="1" lang="zh-CN" altLang="en-US" dirty="0"/>
              <a:t>后验</a:t>
            </a:r>
          </a:p>
        </p:txBody>
      </p:sp>
      <p:sp>
        <p:nvSpPr>
          <p:cNvPr id="3" name="内容占位符 2">
            <a:extLst>
              <a:ext uri="{FF2B5EF4-FFF2-40B4-BE49-F238E27FC236}">
                <a16:creationId xmlns:a16="http://schemas.microsoft.com/office/drawing/2014/main" id="{BBAF955B-6D1F-9443-B257-F615F5509E2F}"/>
              </a:ext>
            </a:extLst>
          </p:cNvPr>
          <p:cNvSpPr>
            <a:spLocks noGrp="1"/>
          </p:cNvSpPr>
          <p:nvPr>
            <p:ph idx="1"/>
          </p:nvPr>
        </p:nvSpPr>
        <p:spPr/>
        <p:txBody>
          <a:bodyPr>
            <a:normAutofit/>
          </a:bodyPr>
          <a:lstStyle/>
          <a:p>
            <a:pPr lvl="0">
              <a:spcBef>
                <a:spcPts val="0"/>
              </a:spcBef>
              <a:buNone/>
            </a:pPr>
            <a:r>
              <a:rPr lang="en" altLang="zh-CN" sz="3600" dirty="0"/>
              <a:t>In the sunny/cloudy shorts/jeans example,</a:t>
            </a:r>
          </a:p>
          <a:p>
            <a:pPr marL="457200" lvl="0">
              <a:spcBef>
                <a:spcPts val="0"/>
              </a:spcBef>
            </a:pPr>
            <a:r>
              <a:rPr lang="en" altLang="zh-CN" sz="3600" dirty="0"/>
              <a:t>What's the </a:t>
            </a:r>
            <a:r>
              <a:rPr lang="en" altLang="zh-CN" sz="3600" b="1" dirty="0"/>
              <a:t>prior</a:t>
            </a:r>
            <a:r>
              <a:rPr lang="en" altLang="zh-CN" sz="3600" dirty="0"/>
              <a:t> distribution?</a:t>
            </a:r>
          </a:p>
          <a:p>
            <a:pPr marL="914400" lvl="1">
              <a:spcBef>
                <a:spcPts val="0"/>
              </a:spcBef>
            </a:pPr>
            <a:r>
              <a:rPr lang="en" altLang="zh-CN" sz="3200" dirty="0"/>
              <a:t>The usual probability of a sunny or cloudy day in Stanford</a:t>
            </a:r>
          </a:p>
          <a:p>
            <a:pPr marL="457200" lvl="0">
              <a:spcBef>
                <a:spcPts val="0"/>
              </a:spcBef>
            </a:pPr>
            <a:r>
              <a:rPr lang="en" altLang="zh-CN" sz="3600" dirty="0"/>
              <a:t>What's the </a:t>
            </a:r>
            <a:r>
              <a:rPr lang="en" altLang="zh-CN" sz="3600" b="1" dirty="0"/>
              <a:t>evidence</a:t>
            </a:r>
            <a:r>
              <a:rPr lang="en" altLang="zh-CN" sz="3600" dirty="0"/>
              <a:t>?</a:t>
            </a:r>
          </a:p>
          <a:p>
            <a:pPr marL="914400" lvl="1">
              <a:spcBef>
                <a:spcPts val="0"/>
              </a:spcBef>
            </a:pPr>
            <a:r>
              <a:rPr lang="en" altLang="zh-CN" sz="3200" dirty="0"/>
              <a:t>What I'm wearing</a:t>
            </a:r>
          </a:p>
          <a:p>
            <a:pPr marL="457200" lvl="0">
              <a:spcBef>
                <a:spcPts val="0"/>
              </a:spcBef>
            </a:pPr>
            <a:r>
              <a:rPr lang="en" altLang="zh-CN" sz="3600" dirty="0"/>
              <a:t>What's the </a:t>
            </a:r>
            <a:r>
              <a:rPr lang="en" altLang="zh-CN" sz="3600" b="1" dirty="0"/>
              <a:t>posterior</a:t>
            </a:r>
            <a:r>
              <a:rPr lang="en" altLang="zh-CN" sz="3600" dirty="0"/>
              <a:t> distribution?</a:t>
            </a:r>
          </a:p>
          <a:p>
            <a:pPr marL="914400" lvl="1">
              <a:spcBef>
                <a:spcPts val="0"/>
              </a:spcBef>
            </a:pPr>
            <a:r>
              <a:rPr lang="en" altLang="zh-CN" sz="3200" dirty="0"/>
              <a:t>The probability that it's sunny or cloudy, given what I'm wearing</a:t>
            </a:r>
          </a:p>
          <a:p>
            <a:endParaRPr kumimoji="1" lang="zh-CN" altLang="en-US" sz="3600" dirty="0"/>
          </a:p>
        </p:txBody>
      </p:sp>
    </p:spTree>
    <p:extLst>
      <p:ext uri="{BB962C8B-B14F-4D97-AF65-F5344CB8AC3E}">
        <p14:creationId xmlns:p14="http://schemas.microsoft.com/office/powerpoint/2010/main" val="202530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0D491C-9A91-4AF7-97DE-E9EE215D2155}"/>
              </a:ext>
            </a:extLst>
          </p:cNvPr>
          <p:cNvSpPr>
            <a:spLocks noGrp="1"/>
          </p:cNvSpPr>
          <p:nvPr>
            <p:ph type="title"/>
          </p:nvPr>
        </p:nvSpPr>
        <p:spPr/>
        <p:txBody>
          <a:bodyPr/>
          <a:lstStyle/>
          <a:p>
            <a:r>
              <a:rPr lang="zh-CN" altLang="en-US" dirty="0"/>
              <a:t>贝叶斯方法</a:t>
            </a:r>
          </a:p>
        </p:txBody>
      </p:sp>
      <p:sp>
        <p:nvSpPr>
          <p:cNvPr id="3" name="内容占位符 2">
            <a:extLst>
              <a:ext uri="{FF2B5EF4-FFF2-40B4-BE49-F238E27FC236}">
                <a16:creationId xmlns:a16="http://schemas.microsoft.com/office/drawing/2014/main" id="{F934D13F-4416-411A-B00E-BCE414AFE316}"/>
              </a:ext>
            </a:extLst>
          </p:cNvPr>
          <p:cNvSpPr>
            <a:spLocks noGrp="1"/>
          </p:cNvSpPr>
          <p:nvPr>
            <p:ph idx="1"/>
          </p:nvPr>
        </p:nvSpPr>
        <p:spPr/>
        <p:txBody>
          <a:bodyPr>
            <a:normAutofit/>
          </a:bodyPr>
          <a:lstStyle/>
          <a:p>
            <a:r>
              <a:rPr lang="en-US" altLang="zh-CN" dirty="0">
                <a:latin typeface="Times New Roman" panose="02020603050405020304" pitchFamily="18" charset="0"/>
                <a:cs typeface="Times New Roman" panose="02020603050405020304" pitchFamily="18" charset="0"/>
              </a:rPr>
              <a:t>Let </a:t>
            </a:r>
            <a:r>
              <a:rPr lang="zh-CN" altLang="en-US" dirty="0">
                <a:solidFill>
                  <a:srgbClr val="FF0000"/>
                </a:solidFill>
                <a:latin typeface="Times New Roman" panose="02020603050405020304" pitchFamily="18" charset="0"/>
                <a:cs typeface="Times New Roman" panose="02020603050405020304" pitchFamily="18" charset="0"/>
              </a:rPr>
              <a:t>𝜃 </a:t>
            </a:r>
            <a:r>
              <a:rPr lang="en-US" altLang="zh-CN" dirty="0">
                <a:solidFill>
                  <a:srgbClr val="FF0000"/>
                </a:solidFill>
                <a:latin typeface="Times New Roman" panose="02020603050405020304" pitchFamily="18" charset="0"/>
                <a:cs typeface="Times New Roman" panose="02020603050405020304" pitchFamily="18" charset="0"/>
              </a:rPr>
              <a:t>represent the parameters </a:t>
            </a:r>
            <a:r>
              <a:rPr lang="en-US" altLang="zh-CN" dirty="0">
                <a:latin typeface="Times New Roman" panose="02020603050405020304" pitchFamily="18" charset="0"/>
                <a:cs typeface="Times New Roman" panose="02020603050405020304" pitchFamily="18" charset="0"/>
              </a:rPr>
              <a:t>of the unknown distribution. Bayesian analysis requires elicitation of a prior distribution for </a:t>
            </a:r>
            <a:r>
              <a:rPr lang="zh-CN" altLang="en-US" dirty="0">
                <a:latin typeface="Times New Roman" panose="02020603050405020304" pitchFamily="18" charset="0"/>
                <a:cs typeface="Times New Roman" panose="02020603050405020304" pitchFamily="18" charset="0"/>
              </a:rPr>
              <a:t>𝜃</a:t>
            </a:r>
            <a:r>
              <a:rPr lang="en-US" altLang="zh-CN" dirty="0">
                <a:latin typeface="Times New Roman" panose="02020603050405020304" pitchFamily="18" charset="0"/>
                <a:cs typeface="Times New Roman" panose="02020603050405020304" pitchFamily="18" charset="0"/>
              </a:rPr>
              <a:t>, called the </a:t>
            </a:r>
            <a:r>
              <a:rPr lang="en-US" altLang="zh-CN" i="1" dirty="0">
                <a:solidFill>
                  <a:srgbClr val="FF0000"/>
                </a:solidFill>
                <a:latin typeface="Times New Roman" panose="02020603050405020304" pitchFamily="18" charset="0"/>
                <a:cs typeface="Times New Roman" panose="02020603050405020304" pitchFamily="18" charset="0"/>
              </a:rPr>
              <a:t>prior distribution</a:t>
            </a:r>
            <a:r>
              <a:rPr lang="en-US" altLang="zh-CN" dirty="0">
                <a:solidFill>
                  <a:srgbClr val="FF0000"/>
                </a:solidFill>
                <a:latin typeface="Times New Roman" panose="02020603050405020304" pitchFamily="18" charset="0"/>
                <a:cs typeface="Times New Roman" panose="02020603050405020304" pitchFamily="18" charset="0"/>
              </a:rPr>
              <a:t>, </a:t>
            </a:r>
            <a:r>
              <a:rPr lang="en-US" altLang="zh-CN" i="1" dirty="0">
                <a:solidFill>
                  <a:srgbClr val="FF0000"/>
                </a:solidFill>
                <a:latin typeface="Times New Roman" panose="02020603050405020304" pitchFamily="18" charset="0"/>
                <a:cs typeface="Times New Roman" panose="02020603050405020304" pitchFamily="18" charset="0"/>
              </a:rPr>
              <a:t>p</a:t>
            </a:r>
            <a:r>
              <a:rPr lang="en-US" altLang="zh-CN" dirty="0">
                <a:solidFill>
                  <a:srgbClr val="FF0000"/>
                </a:solidFill>
                <a:latin typeface="Times New Roman" panose="02020603050405020304" pitchFamily="18" charset="0"/>
                <a:cs typeface="Times New Roman" panose="02020603050405020304" pitchFamily="18" charset="0"/>
              </a:rPr>
              <a:t>(</a:t>
            </a:r>
            <a:r>
              <a:rPr lang="zh-CN" altLang="en-US" dirty="0">
                <a:solidFill>
                  <a:srgbClr val="FF0000"/>
                </a:solidFill>
                <a:latin typeface="Times New Roman" panose="02020603050405020304" pitchFamily="18" charset="0"/>
                <a:cs typeface="Times New Roman" panose="02020603050405020304" pitchFamily="18" charset="0"/>
              </a:rPr>
              <a:t>𝜃</a:t>
            </a:r>
            <a:r>
              <a:rPr lang="en-US" altLang="zh-CN" dirty="0">
                <a:solidFill>
                  <a:srgbClr val="FF0000"/>
                </a:solidFill>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a:t>
            </a:r>
          </a:p>
          <a:p>
            <a:r>
              <a:rPr lang="en-US" altLang="zh-CN" dirty="0">
                <a:latin typeface="Times New Roman" panose="02020603050405020304" pitchFamily="18" charset="0"/>
                <a:cs typeface="Times New Roman" panose="02020603050405020304" pitchFamily="18" charset="0"/>
              </a:rPr>
              <a:t>Once the data have been observed, prior information about the distribution of </a:t>
            </a:r>
            <a:r>
              <a:rPr lang="zh-CN" altLang="en-US" dirty="0">
                <a:latin typeface="Times New Roman" panose="02020603050405020304" pitchFamily="18" charset="0"/>
                <a:cs typeface="Times New Roman" panose="02020603050405020304" pitchFamily="18" charset="0"/>
              </a:rPr>
              <a:t>𝜃 </a:t>
            </a:r>
            <a:r>
              <a:rPr lang="en-US" altLang="zh-CN" dirty="0">
                <a:latin typeface="Times New Roman" panose="02020603050405020304" pitchFamily="18" charset="0"/>
                <a:cs typeface="Times New Roman" panose="02020603050405020304" pitchFamily="18" charset="0"/>
              </a:rPr>
              <a:t>can be </a:t>
            </a:r>
            <a:r>
              <a:rPr lang="en-US" altLang="zh-CN" dirty="0">
                <a:solidFill>
                  <a:srgbClr val="FF0000"/>
                </a:solidFill>
                <a:latin typeface="Times New Roman" panose="02020603050405020304" pitchFamily="18" charset="0"/>
                <a:cs typeface="Times New Roman" panose="02020603050405020304" pitchFamily="18" charset="0"/>
              </a:rPr>
              <a:t>updated</a:t>
            </a:r>
            <a:r>
              <a:rPr lang="en-US" altLang="zh-CN" dirty="0">
                <a:latin typeface="Times New Roman" panose="02020603050405020304" pitchFamily="18" charset="0"/>
                <a:cs typeface="Times New Roman" panose="02020603050405020304" pitchFamily="18" charset="0"/>
              </a:rPr>
              <a:t>, by factoring in the information about </a:t>
            </a:r>
            <a:r>
              <a:rPr lang="zh-CN" altLang="en-US" dirty="0">
                <a:latin typeface="Times New Roman" panose="02020603050405020304" pitchFamily="18" charset="0"/>
                <a:cs typeface="Times New Roman" panose="02020603050405020304" pitchFamily="18" charset="0"/>
              </a:rPr>
              <a:t>𝜃 </a:t>
            </a:r>
            <a:r>
              <a:rPr lang="en-US" altLang="zh-CN" dirty="0">
                <a:latin typeface="Times New Roman" panose="02020603050405020304" pitchFamily="18" charset="0"/>
                <a:cs typeface="Times New Roman" panose="02020603050405020304" pitchFamily="18" charset="0"/>
              </a:rPr>
              <a:t>contained in the observed </a:t>
            </a:r>
            <a:r>
              <a:rPr lang="en-US" altLang="zh-CN" dirty="0">
                <a:solidFill>
                  <a:srgbClr val="FF0000"/>
                </a:solidFill>
                <a:latin typeface="Times New Roman" panose="02020603050405020304" pitchFamily="18" charset="0"/>
                <a:cs typeface="Times New Roman" panose="02020603050405020304" pitchFamily="18" charset="0"/>
              </a:rPr>
              <a:t>data</a:t>
            </a:r>
            <a:r>
              <a:rPr lang="en-US" altLang="zh-CN" dirty="0">
                <a:latin typeface="Times New Roman" panose="02020603050405020304" pitchFamily="18" charset="0"/>
                <a:cs typeface="Times New Roman" panose="02020603050405020304" pitchFamily="18" charset="0"/>
              </a:rPr>
              <a:t> X. This modification leads to the </a:t>
            </a:r>
            <a:r>
              <a:rPr lang="en-US" altLang="zh-CN" i="1" dirty="0">
                <a:solidFill>
                  <a:srgbClr val="FF0000"/>
                </a:solidFill>
                <a:latin typeface="Times New Roman" panose="02020603050405020304" pitchFamily="18" charset="0"/>
                <a:cs typeface="Times New Roman" panose="02020603050405020304" pitchFamily="18" charset="0"/>
              </a:rPr>
              <a:t>posterior distribution</a:t>
            </a:r>
            <a:r>
              <a:rPr lang="en-US" altLang="zh-CN" dirty="0">
                <a:solidFill>
                  <a:srgbClr val="FF0000"/>
                </a:solidFill>
                <a:latin typeface="Times New Roman" panose="02020603050405020304" pitchFamily="18" charset="0"/>
                <a:cs typeface="Times New Roman" panose="02020603050405020304" pitchFamily="18" charset="0"/>
              </a:rPr>
              <a:t>, p(</a:t>
            </a:r>
            <a:r>
              <a:rPr lang="zh-CN" altLang="en-US" dirty="0">
                <a:solidFill>
                  <a:srgbClr val="FF0000"/>
                </a:solidFill>
                <a:latin typeface="Times New Roman" panose="02020603050405020304" pitchFamily="18" charset="0"/>
                <a:cs typeface="Times New Roman" panose="02020603050405020304" pitchFamily="18" charset="0"/>
              </a:rPr>
              <a:t>𝜃</a:t>
            </a:r>
            <a:r>
              <a:rPr lang="en-US" altLang="zh-CN" dirty="0">
                <a:solidFill>
                  <a:srgbClr val="FF0000"/>
                </a:solidFill>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 </a:t>
            </a:r>
          </a:p>
          <a:p>
            <a:r>
              <a:rPr lang="en-US" altLang="zh-CN" dirty="0">
                <a:latin typeface="Times New Roman" panose="02020603050405020304" pitchFamily="18" charset="0"/>
                <a:cs typeface="Times New Roman" panose="02020603050405020304" pitchFamily="18" charset="0"/>
              </a:rPr>
              <a:t>This updating of our knowledge about </a:t>
            </a:r>
            <a:r>
              <a:rPr lang="zh-CN" altLang="en-US" dirty="0">
                <a:latin typeface="Times New Roman" panose="02020603050405020304" pitchFamily="18" charset="0"/>
                <a:cs typeface="Times New Roman" panose="02020603050405020304" pitchFamily="18" charset="0"/>
              </a:rPr>
              <a:t>𝜃 </a:t>
            </a:r>
            <a:r>
              <a:rPr lang="en-US" altLang="zh-CN" dirty="0">
                <a:latin typeface="Times New Roman" panose="02020603050405020304" pitchFamily="18" charset="0"/>
                <a:cs typeface="Times New Roman" panose="02020603050405020304" pitchFamily="18" charset="0"/>
              </a:rPr>
              <a:t>from prior distribution to posterior distribution was first performed by the Reverend Thomas Bayes in 1763.</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48965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7C1DA59-8650-4227-8C91-F1A89836E147}"/>
              </a:ext>
            </a:extLst>
          </p:cNvPr>
          <p:cNvPicPr>
            <a:picLocks noChangeAspect="1"/>
          </p:cNvPicPr>
          <p:nvPr/>
        </p:nvPicPr>
        <p:blipFill>
          <a:blip r:embed="rId3"/>
          <a:stretch>
            <a:fillRect/>
          </a:stretch>
        </p:blipFill>
        <p:spPr>
          <a:xfrm>
            <a:off x="3726698" y="2770345"/>
            <a:ext cx="3592822" cy="945480"/>
          </a:xfrm>
          <a:prstGeom prst="rect">
            <a:avLst/>
          </a:prstGeom>
        </p:spPr>
      </p:pic>
      <p:sp>
        <p:nvSpPr>
          <p:cNvPr id="2" name="矩形 1">
            <a:extLst>
              <a:ext uri="{FF2B5EF4-FFF2-40B4-BE49-F238E27FC236}">
                <a16:creationId xmlns:a16="http://schemas.microsoft.com/office/drawing/2014/main" id="{89D0EDDA-11C6-476A-8B79-217230C4FEAB}"/>
              </a:ext>
            </a:extLst>
          </p:cNvPr>
          <p:cNvSpPr/>
          <p:nvPr/>
        </p:nvSpPr>
        <p:spPr>
          <a:xfrm>
            <a:off x="6381501" y="3914780"/>
            <a:ext cx="3377848" cy="954107"/>
          </a:xfrm>
          <a:prstGeom prst="rect">
            <a:avLst/>
          </a:prstGeom>
        </p:spPr>
        <p:txBody>
          <a:bodyPr wrap="none">
            <a:spAutoFit/>
          </a:bodyPr>
          <a:lstStyle/>
          <a:p>
            <a:r>
              <a:rPr lang="en-US" altLang="zh-CN" sz="2800" dirty="0"/>
              <a:t>Normalizing factor</a:t>
            </a:r>
          </a:p>
          <a:p>
            <a:r>
              <a:rPr lang="en-US" altLang="zh-CN" sz="2800" dirty="0"/>
              <a:t>Marginal distribution</a:t>
            </a:r>
            <a:endParaRPr lang="zh-CN" altLang="en-US" sz="2800" dirty="0"/>
          </a:p>
        </p:txBody>
      </p:sp>
      <p:sp>
        <p:nvSpPr>
          <p:cNvPr id="6" name="矩形 5">
            <a:extLst>
              <a:ext uri="{FF2B5EF4-FFF2-40B4-BE49-F238E27FC236}">
                <a16:creationId xmlns:a16="http://schemas.microsoft.com/office/drawing/2014/main" id="{34D92A0D-A67D-4A87-A0C4-4DA6A859E841}"/>
              </a:ext>
            </a:extLst>
          </p:cNvPr>
          <p:cNvSpPr/>
          <p:nvPr/>
        </p:nvSpPr>
        <p:spPr>
          <a:xfrm>
            <a:off x="7319520" y="2309780"/>
            <a:ext cx="2767104" cy="523220"/>
          </a:xfrm>
          <a:prstGeom prst="rect">
            <a:avLst/>
          </a:prstGeom>
        </p:spPr>
        <p:txBody>
          <a:bodyPr wrap="none">
            <a:spAutoFit/>
          </a:bodyPr>
          <a:lstStyle/>
          <a:p>
            <a:r>
              <a:rPr lang="en-US" altLang="zh-CN" sz="2800" dirty="0"/>
              <a:t>Prior distribution</a:t>
            </a:r>
            <a:endParaRPr lang="zh-CN" altLang="en-US" sz="2800" dirty="0"/>
          </a:p>
        </p:txBody>
      </p:sp>
      <p:sp>
        <p:nvSpPr>
          <p:cNvPr id="7" name="矩形 6">
            <a:extLst>
              <a:ext uri="{FF2B5EF4-FFF2-40B4-BE49-F238E27FC236}">
                <a16:creationId xmlns:a16="http://schemas.microsoft.com/office/drawing/2014/main" id="{018D0192-5884-4109-9FAB-824AD4D5DA46}"/>
              </a:ext>
            </a:extLst>
          </p:cNvPr>
          <p:cNvSpPr/>
          <p:nvPr/>
        </p:nvSpPr>
        <p:spPr>
          <a:xfrm>
            <a:off x="1052885" y="2309780"/>
            <a:ext cx="3408305" cy="523220"/>
          </a:xfrm>
          <a:prstGeom prst="rect">
            <a:avLst/>
          </a:prstGeom>
        </p:spPr>
        <p:txBody>
          <a:bodyPr wrap="none">
            <a:spAutoFit/>
          </a:bodyPr>
          <a:lstStyle/>
          <a:p>
            <a:r>
              <a:rPr lang="en-US" altLang="zh-CN" sz="2800" dirty="0"/>
              <a:t>Posterior distribution</a:t>
            </a:r>
            <a:endParaRPr lang="zh-CN" altLang="en-US" sz="2800" dirty="0"/>
          </a:p>
        </p:txBody>
      </p:sp>
      <p:sp>
        <p:nvSpPr>
          <p:cNvPr id="4" name="矩形 3">
            <a:extLst>
              <a:ext uri="{FF2B5EF4-FFF2-40B4-BE49-F238E27FC236}">
                <a16:creationId xmlns:a16="http://schemas.microsoft.com/office/drawing/2014/main" id="{1F4FE536-C440-4480-8410-63EC1F601246}"/>
              </a:ext>
            </a:extLst>
          </p:cNvPr>
          <p:cNvSpPr/>
          <p:nvPr/>
        </p:nvSpPr>
        <p:spPr>
          <a:xfrm>
            <a:off x="4259669" y="1533709"/>
            <a:ext cx="3539752" cy="584775"/>
          </a:xfrm>
          <a:prstGeom prst="rect">
            <a:avLst/>
          </a:prstGeom>
        </p:spPr>
        <p:txBody>
          <a:bodyPr wrap="none">
            <a:spAutoFit/>
          </a:bodyPr>
          <a:lstStyle/>
          <a:p>
            <a:r>
              <a:rPr lang="en-US" altLang="zh-CN" sz="3200" dirty="0"/>
              <a:t>Likelihood function</a:t>
            </a:r>
            <a:endParaRPr lang="zh-CN" altLang="en-US" sz="3200" dirty="0"/>
          </a:p>
        </p:txBody>
      </p:sp>
    </p:spTree>
    <p:extLst>
      <p:ext uri="{BB962C8B-B14F-4D97-AF65-F5344CB8AC3E}">
        <p14:creationId xmlns:p14="http://schemas.microsoft.com/office/powerpoint/2010/main" val="11660141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2E7943-4437-400A-9153-B50E099C011B}"/>
              </a:ext>
            </a:extLst>
          </p:cNvPr>
          <p:cNvSpPr>
            <a:spLocks noGrp="1"/>
          </p:cNvSpPr>
          <p:nvPr>
            <p:ph type="title"/>
          </p:nvPr>
        </p:nvSpPr>
        <p:spPr>
          <a:xfrm>
            <a:off x="70701" y="374552"/>
            <a:ext cx="12050597" cy="850933"/>
          </a:xfrm>
        </p:spPr>
        <p:txBody>
          <a:bodyPr/>
          <a:lstStyle/>
          <a:p>
            <a:r>
              <a:rPr lang="en-US" altLang="zh-CN" dirty="0"/>
              <a:t>MAXIMUM A POSTERIORI (MAP) CLASSIFICATION</a:t>
            </a:r>
            <a:endParaRPr lang="zh-CN" altLang="en-US" dirty="0"/>
          </a:p>
        </p:txBody>
      </p:sp>
      <p:pic>
        <p:nvPicPr>
          <p:cNvPr id="8" name="内容占位符 7">
            <a:extLst>
              <a:ext uri="{FF2B5EF4-FFF2-40B4-BE49-F238E27FC236}">
                <a16:creationId xmlns:a16="http://schemas.microsoft.com/office/drawing/2014/main" id="{7BB02B0C-47E9-4890-A408-64C62DD77AE1}"/>
              </a:ext>
            </a:extLst>
          </p:cNvPr>
          <p:cNvPicPr>
            <a:picLocks noGrp="1" noChangeAspect="1"/>
          </p:cNvPicPr>
          <p:nvPr>
            <p:ph idx="1"/>
          </p:nvPr>
        </p:nvPicPr>
        <p:blipFill>
          <a:blip r:embed="rId2"/>
          <a:stretch>
            <a:fillRect/>
          </a:stretch>
        </p:blipFill>
        <p:spPr>
          <a:xfrm>
            <a:off x="838199" y="3278146"/>
            <a:ext cx="10515600" cy="988583"/>
          </a:xfrm>
          <a:prstGeom prst="rect">
            <a:avLst/>
          </a:prstGeom>
        </p:spPr>
      </p:pic>
      <p:sp>
        <p:nvSpPr>
          <p:cNvPr id="9" name="矩形 8">
            <a:extLst>
              <a:ext uri="{FF2B5EF4-FFF2-40B4-BE49-F238E27FC236}">
                <a16:creationId xmlns:a16="http://schemas.microsoft.com/office/drawing/2014/main" id="{46C14655-6C46-47E6-AD28-1093042F01B8}"/>
              </a:ext>
            </a:extLst>
          </p:cNvPr>
          <p:cNvSpPr/>
          <p:nvPr/>
        </p:nvSpPr>
        <p:spPr>
          <a:xfrm>
            <a:off x="838199" y="4790578"/>
            <a:ext cx="10323137" cy="523220"/>
          </a:xfrm>
          <a:prstGeom prst="rect">
            <a:avLst/>
          </a:prstGeom>
        </p:spPr>
        <p:txBody>
          <a:bodyPr wrap="square">
            <a:spAutoFit/>
          </a:bodyPr>
          <a:lstStyle/>
          <a:p>
            <a:r>
              <a:rPr lang="en-US" altLang="zh-CN" sz="2800" dirty="0"/>
              <a:t>The Bayesian MAP classification is optimal (Mitchell</a:t>
            </a:r>
            <a:r>
              <a:rPr lang="en-US" altLang="zh-CN" sz="2800" baseline="30000" dirty="0"/>
              <a:t>3</a:t>
            </a:r>
            <a:r>
              <a:rPr lang="en-US" altLang="zh-CN" sz="2800" dirty="0"/>
              <a:t> page 174).</a:t>
            </a:r>
            <a:endParaRPr lang="zh-CN" altLang="en-US" sz="2800" dirty="0"/>
          </a:p>
        </p:txBody>
      </p:sp>
      <p:sp>
        <p:nvSpPr>
          <p:cNvPr id="10" name="矩形 9">
            <a:extLst>
              <a:ext uri="{FF2B5EF4-FFF2-40B4-BE49-F238E27FC236}">
                <a16:creationId xmlns:a16="http://schemas.microsoft.com/office/drawing/2014/main" id="{8C9DDA2A-7DE2-40AD-A52F-2FD60210019C}"/>
              </a:ext>
            </a:extLst>
          </p:cNvPr>
          <p:cNvSpPr/>
          <p:nvPr/>
        </p:nvSpPr>
        <p:spPr>
          <a:xfrm>
            <a:off x="2705322" y="6488668"/>
            <a:ext cx="5796780" cy="369332"/>
          </a:xfrm>
          <a:prstGeom prst="rect">
            <a:avLst/>
          </a:prstGeom>
        </p:spPr>
        <p:txBody>
          <a:bodyPr wrap="none">
            <a:spAutoFit/>
          </a:bodyPr>
          <a:lstStyle/>
          <a:p>
            <a:r>
              <a:rPr lang="en-US" altLang="zh-CN" baseline="30000" dirty="0"/>
              <a:t>3</a:t>
            </a:r>
            <a:r>
              <a:rPr lang="en-US" altLang="zh-CN" dirty="0"/>
              <a:t> Mitchell, Machine Learning, WGB-McGraw-Hill, Boston</a:t>
            </a:r>
            <a:endParaRPr lang="zh-CN" altLang="en-US" dirty="0"/>
          </a:p>
        </p:txBody>
      </p:sp>
      <p:sp>
        <p:nvSpPr>
          <p:cNvPr id="11" name="矩形 10">
            <a:extLst>
              <a:ext uri="{FF2B5EF4-FFF2-40B4-BE49-F238E27FC236}">
                <a16:creationId xmlns:a16="http://schemas.microsoft.com/office/drawing/2014/main" id="{40C21B74-F456-40A3-AF23-85A55EAEE333}"/>
              </a:ext>
            </a:extLst>
          </p:cNvPr>
          <p:cNvSpPr/>
          <p:nvPr/>
        </p:nvSpPr>
        <p:spPr>
          <a:xfrm>
            <a:off x="804419" y="1677079"/>
            <a:ext cx="10828257" cy="1077218"/>
          </a:xfrm>
          <a:prstGeom prst="rect">
            <a:avLst/>
          </a:prstGeom>
        </p:spPr>
        <p:txBody>
          <a:bodyPr wrap="square">
            <a:spAutoFit/>
          </a:bodyPr>
          <a:lstStyle/>
          <a:p>
            <a:r>
              <a:rPr lang="en-US" altLang="zh-CN" sz="3200" dirty="0">
                <a:latin typeface="Times New Roman" panose="02020603050405020304" pitchFamily="18" charset="0"/>
                <a:cs typeface="Times New Roman" panose="02020603050405020304" pitchFamily="18" charset="0"/>
              </a:rPr>
              <a:t>For an estimate, it is common to choose the posterior mode, the value of </a:t>
            </a:r>
            <a:r>
              <a:rPr lang="zh-CN" altLang="en-US" sz="3200" dirty="0">
                <a:latin typeface="Times New Roman" panose="02020603050405020304" pitchFamily="18" charset="0"/>
                <a:cs typeface="Times New Roman" panose="02020603050405020304" pitchFamily="18" charset="0"/>
              </a:rPr>
              <a:t>𝜃 </a:t>
            </a:r>
            <a:r>
              <a:rPr lang="en-US" altLang="zh-CN" sz="3200" dirty="0">
                <a:latin typeface="Times New Roman" panose="02020603050405020304" pitchFamily="18" charset="0"/>
                <a:cs typeface="Times New Roman" panose="02020603050405020304" pitchFamily="18" charset="0"/>
              </a:rPr>
              <a:t>which maximizes </a:t>
            </a:r>
            <a:r>
              <a:rPr lang="en-US" altLang="zh-CN" sz="3200" i="1" dirty="0">
                <a:latin typeface="Times New Roman" panose="02020603050405020304" pitchFamily="18" charset="0"/>
                <a:cs typeface="Times New Roman" panose="02020603050405020304" pitchFamily="18" charset="0"/>
              </a:rPr>
              <a:t>p</a:t>
            </a:r>
            <a:r>
              <a:rPr lang="en-US" altLang="zh-CN" sz="3200" dirty="0">
                <a:latin typeface="Times New Roman" panose="02020603050405020304" pitchFamily="18" charset="0"/>
                <a:cs typeface="Times New Roman" panose="02020603050405020304" pitchFamily="18" charset="0"/>
              </a:rPr>
              <a:t>(</a:t>
            </a:r>
            <a:r>
              <a:rPr lang="zh-CN" altLang="en-US" sz="3200" dirty="0">
                <a:latin typeface="Times New Roman" panose="02020603050405020304" pitchFamily="18" charset="0"/>
                <a:cs typeface="Times New Roman" panose="02020603050405020304" pitchFamily="18" charset="0"/>
              </a:rPr>
              <a:t>𝜃</a:t>
            </a:r>
            <a:r>
              <a:rPr lang="en-US" altLang="zh-CN" sz="3200" dirty="0">
                <a:latin typeface="Times New Roman" panose="02020603050405020304" pitchFamily="18" charset="0"/>
                <a:cs typeface="Times New Roman" panose="02020603050405020304" pitchFamily="18" charset="0"/>
              </a:rPr>
              <a:t>|X), the </a:t>
            </a:r>
            <a:r>
              <a:rPr lang="en-US" altLang="zh-CN" sz="3200" dirty="0">
                <a:solidFill>
                  <a:srgbClr val="FF0000"/>
                </a:solidFill>
                <a:latin typeface="Times New Roman" panose="02020603050405020304" pitchFamily="18" charset="0"/>
                <a:cs typeface="Times New Roman" panose="02020603050405020304" pitchFamily="18" charset="0"/>
              </a:rPr>
              <a:t>MAP</a:t>
            </a:r>
            <a:r>
              <a:rPr lang="en-US" altLang="zh-CN" sz="3200" dirty="0">
                <a:latin typeface="Times New Roman" panose="02020603050405020304" pitchFamily="18" charset="0"/>
                <a:cs typeface="Times New Roman" panose="02020603050405020304" pitchFamily="18" charset="0"/>
              </a:rPr>
              <a:t> method</a:t>
            </a:r>
            <a:endParaRPr lang="zh-CN" alt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65528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783304-D55B-D04C-9DEA-2CBB8B6E8074}"/>
              </a:ext>
            </a:extLst>
          </p:cNvPr>
          <p:cNvSpPr>
            <a:spLocks noGrp="1"/>
          </p:cNvSpPr>
          <p:nvPr>
            <p:ph type="title"/>
          </p:nvPr>
        </p:nvSpPr>
        <p:spPr/>
        <p:txBody>
          <a:bodyPr/>
          <a:lstStyle/>
          <a:p>
            <a:r>
              <a:rPr kumimoji="1" lang="zh-CN" altLang="en-US" dirty="0"/>
              <a:t>似然</a:t>
            </a:r>
          </a:p>
        </p:txBody>
      </p:sp>
      <p:sp>
        <p:nvSpPr>
          <p:cNvPr id="3" name="内容占位符 2">
            <a:extLst>
              <a:ext uri="{FF2B5EF4-FFF2-40B4-BE49-F238E27FC236}">
                <a16:creationId xmlns:a16="http://schemas.microsoft.com/office/drawing/2014/main" id="{220753A9-2474-714C-9DCE-2521E6687F3D}"/>
              </a:ext>
            </a:extLst>
          </p:cNvPr>
          <p:cNvSpPr>
            <a:spLocks noGrp="1"/>
          </p:cNvSpPr>
          <p:nvPr>
            <p:ph idx="1"/>
          </p:nvPr>
        </p:nvSpPr>
        <p:spPr>
          <a:xfrm>
            <a:off x="1910636" y="1340768"/>
            <a:ext cx="1992086" cy="3263504"/>
          </a:xfrm>
        </p:spPr>
        <p:txBody>
          <a:bodyPr/>
          <a:lstStyle/>
          <a:p>
            <a:r>
              <a:rPr kumimoji="1" lang="zh-CN" altLang="en-US" dirty="0"/>
              <a:t>当前测得的数据，模型算得的它发生的概率</a:t>
            </a:r>
          </a:p>
        </p:txBody>
      </p:sp>
      <p:pic>
        <p:nvPicPr>
          <p:cNvPr id="4" name="图片 3">
            <a:extLst>
              <a:ext uri="{FF2B5EF4-FFF2-40B4-BE49-F238E27FC236}">
                <a16:creationId xmlns:a16="http://schemas.microsoft.com/office/drawing/2014/main" id="{84204804-87BE-4D47-A903-94EF1994BB32}"/>
              </a:ext>
            </a:extLst>
          </p:cNvPr>
          <p:cNvPicPr>
            <a:picLocks noChangeAspect="1"/>
          </p:cNvPicPr>
          <p:nvPr/>
        </p:nvPicPr>
        <p:blipFill>
          <a:blip r:embed="rId2"/>
          <a:stretch>
            <a:fillRect/>
          </a:stretch>
        </p:blipFill>
        <p:spPr>
          <a:xfrm>
            <a:off x="4160138" y="1000990"/>
            <a:ext cx="6492875" cy="4869656"/>
          </a:xfrm>
          <a:prstGeom prst="rect">
            <a:avLst/>
          </a:prstGeom>
        </p:spPr>
      </p:pic>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AE96F59C-687F-3246-AA25-E46FD9BFEFA9}"/>
                  </a:ext>
                </a:extLst>
              </p:cNvPr>
              <p:cNvSpPr/>
              <p:nvPr/>
            </p:nvSpPr>
            <p:spPr>
              <a:xfrm>
                <a:off x="1919059" y="3933057"/>
                <a:ext cx="2031325" cy="2585323"/>
              </a:xfrm>
              <a:prstGeom prst="rect">
                <a:avLst/>
              </a:prstGeom>
            </p:spPr>
            <p:txBody>
              <a:bodyPr wrap="none">
                <a:spAutoFit/>
              </a:bodyPr>
              <a:lstStyle/>
              <a:p>
                <a:r>
                  <a:rPr lang="zh-CN" altLang="en-US" dirty="0">
                    <a:solidFill>
                      <a:srgbClr val="FF0000"/>
                    </a:solidFill>
                    <a:latin typeface="Times New Roman" panose="02020603050405020304" pitchFamily="18" charset="0"/>
                    <a:cs typeface="Times New Roman" panose="02020603050405020304" pitchFamily="18" charset="0"/>
                  </a:rPr>
                  <a:t>例：抛硬币</a:t>
                </a:r>
                <a:endParaRPr lang="en-US" altLang="zh-CN" dirty="0">
                  <a:solidFill>
                    <a:srgbClr val="FF0000"/>
                  </a:solidFill>
                  <a:latin typeface="Times New Roman" panose="02020603050405020304" pitchFamily="18" charset="0"/>
                  <a:cs typeface="Times New Roman" panose="02020603050405020304" pitchFamily="18" charset="0"/>
                </a:endParaRPr>
              </a:p>
              <a:p>
                <a:endParaRPr lang="en-US" altLang="zh-CN" dirty="0">
                  <a:solidFill>
                    <a:srgbClr val="FF0000"/>
                  </a:solidFill>
                  <a:latin typeface="Times New Roman" panose="02020603050405020304" pitchFamily="18" charset="0"/>
                  <a:cs typeface="Times New Roman" panose="02020603050405020304" pitchFamily="18" charset="0"/>
                </a:endParaRPr>
              </a:p>
              <a:p>
                <a:r>
                  <a:rPr lang="zh-CN" altLang="en-US" dirty="0">
                    <a:solidFill>
                      <a:srgbClr val="FF0000"/>
                    </a:solidFill>
                    <a:latin typeface="Times New Roman" panose="02020603050405020304" pitchFamily="18" charset="0"/>
                    <a:cs typeface="Times New Roman" panose="02020603050405020304" pitchFamily="18" charset="0"/>
                  </a:rPr>
                  <a:t>用二项分布模型它</a:t>
                </a:r>
                <a:endParaRPr lang="en-US" altLang="zh-CN" dirty="0">
                  <a:solidFill>
                    <a:srgbClr val="FF0000"/>
                  </a:solidFill>
                  <a:latin typeface="Times New Roman" panose="02020603050405020304" pitchFamily="18" charset="0"/>
                  <a:cs typeface="Times New Roman" panose="02020603050405020304" pitchFamily="18" charset="0"/>
                </a:endParaRPr>
              </a:p>
              <a:p>
                <a:endParaRPr lang="en-US" altLang="zh-CN" dirty="0">
                  <a:solidFill>
                    <a:srgbClr val="FF0000"/>
                  </a:solidFill>
                  <a:latin typeface="Times New Roman" panose="02020603050405020304" pitchFamily="18" charset="0"/>
                  <a:cs typeface="Times New Roman" panose="02020603050405020304" pitchFamily="18" charset="0"/>
                </a:endParaRPr>
              </a:p>
              <a:p>
                <a:r>
                  <a:rPr lang="zh-CN" altLang="en-US" dirty="0">
                    <a:solidFill>
                      <a:srgbClr val="FF0000"/>
                    </a:solidFill>
                    <a:latin typeface="Times New Roman" panose="02020603050405020304" pitchFamily="18" charset="0"/>
                    <a:cs typeface="Times New Roman" panose="02020603050405020304" pitchFamily="18" charset="0"/>
                  </a:rPr>
                  <a:t>正面</a:t>
                </a:r>
                <a:r>
                  <a:rPr lang="en-US" altLang="zh-CN" dirty="0">
                    <a:solidFill>
                      <a:srgbClr val="FF0000"/>
                    </a:solidFill>
                    <a:latin typeface="Times New Roman" panose="02020603050405020304" pitchFamily="18" charset="0"/>
                    <a:cs typeface="Times New Roman" panose="02020603050405020304" pitchFamily="18" charset="0"/>
                  </a:rPr>
                  <a:t>Head</a:t>
                </a:r>
                <a:r>
                  <a:rPr lang="zh-CN" altLang="en-US" dirty="0">
                    <a:solidFill>
                      <a:srgbClr val="FF0000"/>
                    </a:solidFill>
                    <a:latin typeface="Times New Roman" panose="02020603050405020304" pitchFamily="18" charset="0"/>
                    <a:cs typeface="Times New Roman" panose="02020603050405020304" pitchFamily="18" charset="0"/>
                  </a:rPr>
                  <a:t>概率是</a:t>
                </a:r>
                <a14:m>
                  <m:oMath xmlns:m="http://schemas.openxmlformats.org/officeDocument/2006/math">
                    <m:r>
                      <a:rPr lang="zh-CN" altLang="en-US" i="1">
                        <a:solidFill>
                          <a:srgbClr val="FF0000"/>
                        </a:solidFill>
                        <a:latin typeface="Cambria Math" panose="02040503050406030204" pitchFamily="18" charset="0"/>
                        <a:cs typeface="Times New Roman" panose="02020603050405020304" pitchFamily="18" charset="0"/>
                      </a:rPr>
                      <m:t>𝜃</m:t>
                    </m:r>
                  </m:oMath>
                </a14:m>
                <a:endParaRPr lang="en-US" altLang="zh-CN" dirty="0">
                  <a:solidFill>
                    <a:srgbClr val="FF0000"/>
                  </a:solidFill>
                  <a:latin typeface="Times New Roman" panose="02020603050405020304" pitchFamily="18" charset="0"/>
                  <a:cs typeface="Times New Roman" panose="02020603050405020304" pitchFamily="18" charset="0"/>
                </a:endParaRPr>
              </a:p>
              <a:p>
                <a:endParaRPr lang="en-US" altLang="zh-CN" dirty="0"/>
              </a:p>
              <a:p>
                <a:r>
                  <a:rPr lang="zh-CN" altLang="en-US" dirty="0"/>
                  <a:t>抛出了</a:t>
                </a:r>
                <a:r>
                  <a:rPr lang="en-US" altLang="zh-CN" dirty="0"/>
                  <a:t>HTTHH</a:t>
                </a:r>
              </a:p>
              <a:p>
                <a:endParaRPr lang="en-US" altLang="zh-CN" dirty="0"/>
              </a:p>
              <a:p>
                <a:r>
                  <a:rPr lang="zh-CN" altLang="en-US" dirty="0"/>
                  <a:t>似然是多少？</a:t>
                </a:r>
              </a:p>
            </p:txBody>
          </p:sp>
        </mc:Choice>
        <mc:Fallback xmlns="">
          <p:sp>
            <p:nvSpPr>
              <p:cNvPr id="5" name="矩形 4">
                <a:extLst>
                  <a:ext uri="{FF2B5EF4-FFF2-40B4-BE49-F238E27FC236}">
                    <a16:creationId xmlns:a16="http://schemas.microsoft.com/office/drawing/2014/main" id="{AE96F59C-687F-3246-AA25-E46FD9BFEFA9}"/>
                  </a:ext>
                </a:extLst>
              </p:cNvPr>
              <p:cNvSpPr>
                <a:spLocks noRot="1" noChangeAspect="1" noMove="1" noResize="1" noEditPoints="1" noAdjustHandles="1" noChangeArrowheads="1" noChangeShapeType="1" noTextEdit="1"/>
              </p:cNvSpPr>
              <p:nvPr/>
            </p:nvSpPr>
            <p:spPr>
              <a:xfrm>
                <a:off x="1919059" y="3933057"/>
                <a:ext cx="2031325" cy="2585323"/>
              </a:xfrm>
              <a:prstGeom prst="rect">
                <a:avLst/>
              </a:prstGeom>
              <a:blipFill>
                <a:blip r:embed="rId3"/>
                <a:stretch>
                  <a:fillRect l="-2484" t="-980" r="-1242" b="-294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3324835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19EDF4-935F-C849-AACB-47D205149C16}"/>
              </a:ext>
            </a:extLst>
          </p:cNvPr>
          <p:cNvSpPr>
            <a:spLocks noGrp="1"/>
          </p:cNvSpPr>
          <p:nvPr>
            <p:ph type="title"/>
          </p:nvPr>
        </p:nvSpPr>
        <p:spPr/>
        <p:txBody>
          <a:bodyPr/>
          <a:lstStyle/>
          <a:p>
            <a:r>
              <a:rPr kumimoji="1" lang="zh-CN" altLang="en-US" dirty="0"/>
              <a:t>最大似然估计</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98BA9688-CBBA-E746-9A2E-597E270277E7}"/>
                  </a:ext>
                </a:extLst>
              </p:cNvPr>
              <p:cNvSpPr>
                <a:spLocks noGrp="1"/>
              </p:cNvSpPr>
              <p:nvPr>
                <p:ph idx="1"/>
              </p:nvPr>
            </p:nvSpPr>
            <p:spPr/>
            <p:txBody>
              <a:bodyPr>
                <a:normAutofit lnSpcReduction="10000"/>
              </a:bodyPr>
              <a:lstStyle/>
              <a:p>
                <a:r>
                  <a:rPr lang="zh-CN" altLang="en-US" dirty="0">
                    <a:solidFill>
                      <a:srgbClr val="FF0000"/>
                    </a:solidFill>
                    <a:latin typeface="Times New Roman" panose="02020603050405020304" pitchFamily="18" charset="0"/>
                    <a:cs typeface="Times New Roman" panose="02020603050405020304" pitchFamily="18" charset="0"/>
                  </a:rPr>
                  <a:t>我们需要根据数据，估计最佳的模型参数</a:t>
                </a:r>
                <a:endParaRPr lang="en-US" altLang="zh-CN" dirty="0">
                  <a:solidFill>
                    <a:srgbClr val="FF0000"/>
                  </a:solidFill>
                  <a:latin typeface="Times New Roman" panose="02020603050405020304" pitchFamily="18" charset="0"/>
                  <a:cs typeface="Times New Roman" panose="02020603050405020304" pitchFamily="18" charset="0"/>
                </a:endParaRPr>
              </a:p>
              <a:p>
                <a:endParaRPr lang="en-US" altLang="zh-CN" dirty="0">
                  <a:solidFill>
                    <a:srgbClr val="FF0000"/>
                  </a:solidFill>
                  <a:latin typeface="Times New Roman" panose="02020603050405020304" pitchFamily="18" charset="0"/>
                  <a:cs typeface="Times New Roman" panose="02020603050405020304" pitchFamily="18" charset="0"/>
                </a:endParaRPr>
              </a:p>
              <a:p>
                <a:r>
                  <a:rPr lang="zh-CN" altLang="en-US" dirty="0">
                    <a:solidFill>
                      <a:srgbClr val="FF0000"/>
                    </a:solidFill>
                    <a:latin typeface="Times New Roman" panose="02020603050405020304" pitchFamily="18" charset="0"/>
                    <a:cs typeface="Times New Roman" panose="02020603050405020304" pitchFamily="18" charset="0"/>
                  </a:rPr>
                  <a:t>最大似然（</a:t>
                </a:r>
                <a:r>
                  <a:rPr lang="en-US" altLang="zh-CN" dirty="0">
                    <a:solidFill>
                      <a:srgbClr val="FF0000"/>
                    </a:solidFill>
                    <a:latin typeface="Times New Roman" panose="02020603050405020304" pitchFamily="18" charset="0"/>
                    <a:cs typeface="Times New Roman" panose="02020603050405020304" pitchFamily="18" charset="0"/>
                  </a:rPr>
                  <a:t>ML</a:t>
                </a:r>
                <a:r>
                  <a:rPr lang="zh-CN" altLang="en-US" dirty="0">
                    <a:solidFill>
                      <a:srgbClr val="FF0000"/>
                    </a:solidFill>
                    <a:latin typeface="Times New Roman" panose="02020603050405020304" pitchFamily="18" charset="0"/>
                    <a:cs typeface="Times New Roman" panose="02020603050405020304" pitchFamily="18" charset="0"/>
                  </a:rPr>
                  <a:t>）估计：选择让似然最大的参数</a:t>
                </a:r>
                <a:endParaRPr lang="en-US" altLang="zh-CN" dirty="0">
                  <a:solidFill>
                    <a:srgbClr val="FF0000"/>
                  </a:solidFill>
                  <a:latin typeface="Times New Roman" panose="02020603050405020304" pitchFamily="18" charset="0"/>
                  <a:cs typeface="Times New Roman" panose="02020603050405020304" pitchFamily="18" charset="0"/>
                </a:endParaRPr>
              </a:p>
              <a:p>
                <a:endParaRPr lang="en-US" altLang="zh-CN" dirty="0">
                  <a:solidFill>
                    <a:srgbClr val="FF0000"/>
                  </a:solidFill>
                  <a:latin typeface="Times New Roman" panose="02020603050405020304" pitchFamily="18" charset="0"/>
                  <a:cs typeface="Times New Roman" panose="02020603050405020304" pitchFamily="18" charset="0"/>
                </a:endParaRPr>
              </a:p>
              <a:p>
                <a:r>
                  <a:rPr lang="zh-CN" altLang="en-US" dirty="0">
                    <a:solidFill>
                      <a:srgbClr val="FF0000"/>
                    </a:solidFill>
                    <a:latin typeface="Times New Roman" panose="02020603050405020304" pitchFamily="18" charset="0"/>
                    <a:cs typeface="Times New Roman" panose="02020603050405020304" pitchFamily="18" charset="0"/>
                  </a:rPr>
                  <a:t>例：抛硬币，用二项分布模型它，正面</a:t>
                </a:r>
                <a:r>
                  <a:rPr lang="en-US" altLang="zh-CN" dirty="0">
                    <a:solidFill>
                      <a:srgbClr val="FF0000"/>
                    </a:solidFill>
                    <a:latin typeface="Times New Roman" panose="02020603050405020304" pitchFamily="18" charset="0"/>
                    <a:cs typeface="Times New Roman" panose="02020603050405020304" pitchFamily="18" charset="0"/>
                  </a:rPr>
                  <a:t>Head</a:t>
                </a:r>
                <a:r>
                  <a:rPr lang="zh-CN" altLang="en-US" dirty="0">
                    <a:solidFill>
                      <a:srgbClr val="FF0000"/>
                    </a:solidFill>
                    <a:latin typeface="Times New Roman" panose="02020603050405020304" pitchFamily="18" charset="0"/>
                    <a:cs typeface="Times New Roman" panose="02020603050405020304" pitchFamily="18" charset="0"/>
                  </a:rPr>
                  <a:t>概率是</a:t>
                </a:r>
                <a14:m>
                  <m:oMath xmlns:m="http://schemas.openxmlformats.org/officeDocument/2006/math">
                    <m:r>
                      <a:rPr lang="zh-CN" altLang="en-US" i="1">
                        <a:solidFill>
                          <a:srgbClr val="FF0000"/>
                        </a:solidFill>
                        <a:latin typeface="Cambria Math" panose="02040503050406030204" pitchFamily="18" charset="0"/>
                        <a:cs typeface="Times New Roman" panose="02020603050405020304" pitchFamily="18" charset="0"/>
                      </a:rPr>
                      <m:t>𝜃</m:t>
                    </m:r>
                  </m:oMath>
                </a14:m>
                <a:endParaRPr lang="en-US" altLang="zh-CN" dirty="0">
                  <a:solidFill>
                    <a:srgbClr val="FF0000"/>
                  </a:solidFill>
                  <a:latin typeface="Times New Roman" panose="02020603050405020304" pitchFamily="18" charset="0"/>
                  <a:cs typeface="Times New Roman" panose="02020603050405020304" pitchFamily="18" charset="0"/>
                </a:endParaRPr>
              </a:p>
              <a:p>
                <a:endParaRPr lang="en-US" altLang="zh-CN" dirty="0"/>
              </a:p>
              <a:p>
                <a:r>
                  <a:rPr lang="zh-CN" altLang="en-US" dirty="0"/>
                  <a:t>练习：</a:t>
                </a:r>
                <a:endParaRPr lang="en-US" altLang="zh-CN" dirty="0"/>
              </a:p>
              <a:p>
                <a:pPr lvl="1"/>
                <a:r>
                  <a:rPr lang="zh-CN" altLang="en-US" dirty="0"/>
                  <a:t>抛出了</a:t>
                </a:r>
                <a:r>
                  <a:rPr lang="en-US" altLang="zh-CN" dirty="0"/>
                  <a:t>HT</a:t>
                </a:r>
                <a:r>
                  <a:rPr lang="zh-CN" altLang="en-US" dirty="0"/>
                  <a:t>，似然是？</a:t>
                </a:r>
                <a:endParaRPr lang="en-US" altLang="zh-CN" i="1" dirty="0">
                  <a:solidFill>
                    <a:srgbClr val="FF0000"/>
                  </a:solidFill>
                  <a:latin typeface="Cambria Math" panose="02040503050406030204" pitchFamily="18" charset="0"/>
                  <a:cs typeface="Times New Roman" panose="02020603050405020304" pitchFamily="18" charset="0"/>
                </a:endParaRPr>
              </a:p>
              <a:p>
                <a:pPr lvl="2"/>
                <a14:m>
                  <m:oMath xmlns:m="http://schemas.openxmlformats.org/officeDocument/2006/math">
                    <m:r>
                      <a:rPr lang="zh-CN" altLang="en-US" i="1">
                        <a:solidFill>
                          <a:srgbClr val="FF0000"/>
                        </a:solidFill>
                        <a:latin typeface="Cambria Math" panose="02040503050406030204" pitchFamily="18" charset="0"/>
                        <a:cs typeface="Times New Roman" panose="02020603050405020304" pitchFamily="18" charset="0"/>
                      </a:rPr>
                      <m:t>𝜃</m:t>
                    </m:r>
                  </m:oMath>
                </a14:m>
                <a:r>
                  <a:rPr lang="zh-CN" altLang="en-US" dirty="0"/>
                  <a:t>多大时，它最大？</a:t>
                </a:r>
                <a:endParaRPr lang="en-US" altLang="zh-CN" dirty="0"/>
              </a:p>
              <a:p>
                <a:pPr lvl="1"/>
                <a:r>
                  <a:rPr lang="zh-CN" altLang="en-US" dirty="0"/>
                  <a:t>如果抛出了</a:t>
                </a:r>
                <a:r>
                  <a:rPr lang="en-US" altLang="zh-CN" dirty="0"/>
                  <a:t>HHT</a:t>
                </a:r>
                <a:r>
                  <a:rPr lang="zh-CN" altLang="en-US" dirty="0"/>
                  <a:t>，最大似然估计的</a:t>
                </a:r>
                <a14:m>
                  <m:oMath xmlns:m="http://schemas.openxmlformats.org/officeDocument/2006/math">
                    <m:r>
                      <a:rPr lang="zh-CN" altLang="en-US" i="1">
                        <a:solidFill>
                          <a:srgbClr val="FF0000"/>
                        </a:solidFill>
                        <a:latin typeface="Cambria Math" panose="02040503050406030204" pitchFamily="18" charset="0"/>
                        <a:cs typeface="Times New Roman" panose="02020603050405020304" pitchFamily="18" charset="0"/>
                      </a:rPr>
                      <m:t>𝜃</m:t>
                    </m:r>
                  </m:oMath>
                </a14:m>
                <a:r>
                  <a:rPr lang="zh-CN" altLang="en-US" dirty="0"/>
                  <a:t>会比</a:t>
                </a:r>
                <a:r>
                  <a:rPr lang="en-US" altLang="zh-CN" dirty="0"/>
                  <a:t>0.5</a:t>
                </a:r>
                <a:r>
                  <a:rPr lang="zh-CN" altLang="en-US" dirty="0"/>
                  <a:t>大，还是小？</a:t>
                </a:r>
                <a:endParaRPr lang="en-US" altLang="zh-CN" i="1" dirty="0">
                  <a:solidFill>
                    <a:srgbClr val="FF0000"/>
                  </a:solidFill>
                  <a:latin typeface="Cambria Math" panose="02040503050406030204" pitchFamily="18" charset="0"/>
                  <a:cs typeface="Times New Roman" panose="02020603050405020304" pitchFamily="18" charset="0"/>
                </a:endParaRPr>
              </a:p>
              <a:p>
                <a:pPr lvl="1"/>
                <a:endParaRPr lang="zh-CN" altLang="en-US" dirty="0"/>
              </a:p>
              <a:p>
                <a:endParaRPr kumimoji="1" lang="zh-CN" altLang="en-US" dirty="0"/>
              </a:p>
            </p:txBody>
          </p:sp>
        </mc:Choice>
        <mc:Fallback xmlns="">
          <p:sp>
            <p:nvSpPr>
              <p:cNvPr id="3" name="内容占位符 2">
                <a:extLst>
                  <a:ext uri="{FF2B5EF4-FFF2-40B4-BE49-F238E27FC236}">
                    <a16:creationId xmlns:a16="http://schemas.microsoft.com/office/drawing/2014/main" id="{98BA9688-CBBA-E746-9A2E-597E270277E7}"/>
                  </a:ext>
                </a:extLst>
              </p:cNvPr>
              <p:cNvSpPr>
                <a:spLocks noGrp="1" noRot="1" noChangeAspect="1" noMove="1" noResize="1" noEditPoints="1" noAdjustHandles="1" noChangeArrowheads="1" noChangeShapeType="1" noTextEdit="1"/>
              </p:cNvSpPr>
              <p:nvPr>
                <p:ph idx="1"/>
              </p:nvPr>
            </p:nvSpPr>
            <p:spPr>
              <a:blipFill>
                <a:blip r:embed="rId2"/>
                <a:stretch>
                  <a:fillRect l="-965" t="-3509" b="-146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2793434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C5F689-039B-114E-911A-B74CFF535D66}"/>
              </a:ext>
            </a:extLst>
          </p:cNvPr>
          <p:cNvSpPr>
            <a:spLocks noGrp="1"/>
          </p:cNvSpPr>
          <p:nvPr>
            <p:ph type="title"/>
          </p:nvPr>
        </p:nvSpPr>
        <p:spPr/>
        <p:txBody>
          <a:bodyPr/>
          <a:lstStyle/>
          <a:p>
            <a:r>
              <a:rPr kumimoji="1" lang="zh-CN" altLang="en-US" dirty="0"/>
              <a:t>问题</a:t>
            </a:r>
          </a:p>
        </p:txBody>
      </p:sp>
      <p:sp>
        <p:nvSpPr>
          <p:cNvPr id="3" name="内容占位符 2">
            <a:extLst>
              <a:ext uri="{FF2B5EF4-FFF2-40B4-BE49-F238E27FC236}">
                <a16:creationId xmlns:a16="http://schemas.microsoft.com/office/drawing/2014/main" id="{44E2F8EA-B0CC-C443-B958-4968C69646CD}"/>
              </a:ext>
            </a:extLst>
          </p:cNvPr>
          <p:cNvSpPr>
            <a:spLocks noGrp="1"/>
          </p:cNvSpPr>
          <p:nvPr>
            <p:ph idx="1"/>
          </p:nvPr>
        </p:nvSpPr>
        <p:spPr/>
        <p:txBody>
          <a:bodyPr/>
          <a:lstStyle/>
          <a:p>
            <a:r>
              <a:rPr kumimoji="1" lang="zh-CN" altLang="en-US" dirty="0"/>
              <a:t>根据一个人的 </a:t>
            </a:r>
            <a:r>
              <a:rPr lang="en-US" altLang="zh-CN" i="1" dirty="0">
                <a:latin typeface="Times New Roman" panose="02020603050405020304" pitchFamily="18" charset="0"/>
                <a:cs typeface="Times New Roman" panose="02020603050405020304" pitchFamily="18" charset="0"/>
              </a:rPr>
              <a:t>International Plan</a:t>
            </a:r>
            <a:r>
              <a:rPr lang="zh-CN" altLang="en-US" i="1" dirty="0">
                <a:latin typeface="Times New Roman" panose="02020603050405020304" pitchFamily="18" charset="0"/>
                <a:cs typeface="Times New Roman" panose="02020603050405020304" pitchFamily="18" charset="0"/>
              </a:rPr>
              <a:t>，</a:t>
            </a:r>
            <a:r>
              <a:rPr lang="en-US" altLang="zh-CN" i="1" dirty="0">
                <a:latin typeface="Times New Roman" panose="02020603050405020304" pitchFamily="18" charset="0"/>
                <a:cs typeface="Times New Roman" panose="02020603050405020304" pitchFamily="18" charset="0"/>
              </a:rPr>
              <a:t>Voice Mail Plan</a:t>
            </a:r>
          </a:p>
          <a:p>
            <a:r>
              <a:rPr lang="zh-CN" altLang="en-US" dirty="0">
                <a:latin typeface="Times New Roman" panose="02020603050405020304" pitchFamily="18" charset="0"/>
                <a:cs typeface="Times New Roman" panose="02020603050405020304" pitchFamily="18" charset="0"/>
              </a:rPr>
              <a:t>预测</a:t>
            </a:r>
            <a:endParaRPr lang="en-US" altLang="zh-CN" dirty="0">
              <a:latin typeface="Times New Roman" panose="02020603050405020304" pitchFamily="18" charset="0"/>
              <a:cs typeface="Times New Roman" panose="02020603050405020304" pitchFamily="18" charset="0"/>
            </a:endParaRPr>
          </a:p>
          <a:p>
            <a:pPr lvl="1"/>
            <a:r>
              <a:rPr kumimoji="1" lang="zh-CN" altLang="en-US" dirty="0">
                <a:latin typeface="Times New Roman" panose="02020603050405020304" pitchFamily="18" charset="0"/>
                <a:cs typeface="Times New Roman" panose="02020603050405020304" pitchFamily="18" charset="0"/>
              </a:rPr>
              <a:t>是否流失</a:t>
            </a:r>
            <a:endParaRPr kumimoji="1" lang="zh-CN" altLang="en-US" dirty="0"/>
          </a:p>
        </p:txBody>
      </p:sp>
    </p:spTree>
    <p:extLst>
      <p:ext uri="{BB962C8B-B14F-4D97-AF65-F5344CB8AC3E}">
        <p14:creationId xmlns:p14="http://schemas.microsoft.com/office/powerpoint/2010/main" val="17699857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339D95-131C-46D1-AE49-C68495D08B74}"/>
              </a:ext>
            </a:extLst>
          </p:cNvPr>
          <p:cNvSpPr>
            <a:spLocks noGrp="1"/>
          </p:cNvSpPr>
          <p:nvPr>
            <p:ph type="title"/>
          </p:nvPr>
        </p:nvSpPr>
        <p:spPr>
          <a:xfrm>
            <a:off x="838200" y="365126"/>
            <a:ext cx="10515600" cy="824708"/>
          </a:xfrm>
        </p:spPr>
        <p:txBody>
          <a:bodyPr/>
          <a:lstStyle/>
          <a:p>
            <a:r>
              <a:rPr lang="en-US" altLang="zh-CN" dirty="0"/>
              <a:t>Example</a:t>
            </a:r>
            <a:endParaRPr lang="zh-CN" altLang="en-US" dirty="0"/>
          </a:p>
        </p:txBody>
      </p:sp>
      <p:sp>
        <p:nvSpPr>
          <p:cNvPr id="3" name="内容占位符 2">
            <a:extLst>
              <a:ext uri="{FF2B5EF4-FFF2-40B4-BE49-F238E27FC236}">
                <a16:creationId xmlns:a16="http://schemas.microsoft.com/office/drawing/2014/main" id="{7648BD19-C678-4DBC-8969-026F0D363AFE}"/>
              </a:ext>
            </a:extLst>
          </p:cNvPr>
          <p:cNvSpPr>
            <a:spLocks noGrp="1"/>
          </p:cNvSpPr>
          <p:nvPr>
            <p:ph idx="1"/>
          </p:nvPr>
        </p:nvSpPr>
        <p:spPr>
          <a:xfrm>
            <a:off x="838199" y="1401418"/>
            <a:ext cx="10977563" cy="5342281"/>
          </a:xfrm>
        </p:spPr>
        <p:txBody>
          <a:bodyPr/>
          <a:lstStyle/>
          <a:p>
            <a:r>
              <a:rPr lang="en-US" altLang="zh-CN" dirty="0">
                <a:latin typeface="Times New Roman" panose="02020603050405020304" pitchFamily="18" charset="0"/>
                <a:cs typeface="Times New Roman" panose="02020603050405020304" pitchFamily="18" charset="0"/>
              </a:rPr>
              <a:t>We shall restrict our example to only two categorical predictor variables, </a:t>
            </a:r>
            <a:r>
              <a:rPr lang="en-US" altLang="zh-CN" i="1" dirty="0">
                <a:latin typeface="Times New Roman" panose="02020603050405020304" pitchFamily="18" charset="0"/>
                <a:cs typeface="Times New Roman" panose="02020603050405020304" pitchFamily="18" charset="0"/>
              </a:rPr>
              <a:t>International Plan</a:t>
            </a:r>
            <a:r>
              <a:rPr lang="en-US" altLang="zh-CN" dirty="0">
                <a:latin typeface="Times New Roman" panose="02020603050405020304" pitchFamily="18" charset="0"/>
                <a:cs typeface="Times New Roman" panose="02020603050405020304" pitchFamily="18" charset="0"/>
              </a:rPr>
              <a:t> and </a:t>
            </a:r>
            <a:r>
              <a:rPr lang="en-US" altLang="zh-CN" i="1" dirty="0">
                <a:latin typeface="Times New Roman" panose="02020603050405020304" pitchFamily="18" charset="0"/>
                <a:cs typeface="Times New Roman" panose="02020603050405020304" pitchFamily="18" charset="0"/>
              </a:rPr>
              <a:t>Voice Mail Plan</a:t>
            </a:r>
            <a:r>
              <a:rPr lang="en-US" altLang="zh-CN" dirty="0">
                <a:latin typeface="Times New Roman" panose="02020603050405020304" pitchFamily="18" charset="0"/>
                <a:cs typeface="Times New Roman" panose="02020603050405020304" pitchFamily="18" charset="0"/>
              </a:rPr>
              <a:t>, and the </a:t>
            </a:r>
            <a:r>
              <a:rPr lang="en-US" altLang="zh-CN" i="1" dirty="0">
                <a:latin typeface="Times New Roman" panose="02020603050405020304" pitchFamily="18" charset="0"/>
                <a:cs typeface="Times New Roman" panose="02020603050405020304" pitchFamily="18" charset="0"/>
              </a:rPr>
              <a:t>categorical target variable</a:t>
            </a:r>
            <a:r>
              <a:rPr lang="en-US" altLang="zh-CN" dirty="0">
                <a:latin typeface="Times New Roman" panose="02020603050405020304" pitchFamily="18" charset="0"/>
                <a:cs typeface="Times New Roman" panose="02020603050405020304" pitchFamily="18" charset="0"/>
              </a:rPr>
              <a:t>, churn.</a:t>
            </a:r>
            <a:endParaRPr lang="zh-CN" altLang="en-US" dirty="0">
              <a:latin typeface="Times New Roman" panose="02020603050405020304" pitchFamily="18" charset="0"/>
              <a:cs typeface="Times New Roman" panose="02020603050405020304" pitchFamily="18" charset="0"/>
            </a:endParaRPr>
          </a:p>
        </p:txBody>
      </p:sp>
      <p:pic>
        <p:nvPicPr>
          <p:cNvPr id="6" name="图片 5">
            <a:extLst>
              <a:ext uri="{FF2B5EF4-FFF2-40B4-BE49-F238E27FC236}">
                <a16:creationId xmlns:a16="http://schemas.microsoft.com/office/drawing/2014/main" id="{5188B6D2-64D7-47E5-9256-9624282D3E2F}"/>
              </a:ext>
            </a:extLst>
          </p:cNvPr>
          <p:cNvPicPr>
            <a:picLocks noChangeAspect="1"/>
          </p:cNvPicPr>
          <p:nvPr/>
        </p:nvPicPr>
        <p:blipFill>
          <a:blip r:embed="rId2"/>
          <a:stretch>
            <a:fillRect/>
          </a:stretch>
        </p:blipFill>
        <p:spPr>
          <a:xfrm>
            <a:off x="987694" y="4032599"/>
            <a:ext cx="10366106" cy="2031242"/>
          </a:xfrm>
          <a:prstGeom prst="rect">
            <a:avLst/>
          </a:prstGeom>
        </p:spPr>
      </p:pic>
      <p:pic>
        <p:nvPicPr>
          <p:cNvPr id="7" name="图片 6">
            <a:extLst>
              <a:ext uri="{FF2B5EF4-FFF2-40B4-BE49-F238E27FC236}">
                <a16:creationId xmlns:a16="http://schemas.microsoft.com/office/drawing/2014/main" id="{0EAC4D23-88E6-4F0E-9FEF-E9BB5D7D6C9A}"/>
              </a:ext>
            </a:extLst>
          </p:cNvPr>
          <p:cNvPicPr>
            <a:picLocks noChangeAspect="1"/>
          </p:cNvPicPr>
          <p:nvPr/>
        </p:nvPicPr>
        <p:blipFill>
          <a:blip r:embed="rId3"/>
          <a:stretch>
            <a:fillRect/>
          </a:stretch>
        </p:blipFill>
        <p:spPr>
          <a:xfrm>
            <a:off x="1820551" y="2725902"/>
            <a:ext cx="7606931" cy="995613"/>
          </a:xfrm>
          <a:prstGeom prst="rect">
            <a:avLst/>
          </a:prstGeom>
        </p:spPr>
      </p:pic>
    </p:spTree>
    <p:extLst>
      <p:ext uri="{BB962C8B-B14F-4D97-AF65-F5344CB8AC3E}">
        <p14:creationId xmlns:p14="http://schemas.microsoft.com/office/powerpoint/2010/main" val="30177802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4" name="内容占位符 3">
                <a:extLst>
                  <a:ext uri="{FF2B5EF4-FFF2-40B4-BE49-F238E27FC236}">
                    <a16:creationId xmlns:a16="http://schemas.microsoft.com/office/drawing/2014/main" id="{9E598547-8115-49BB-8819-F4301F0E3F58}"/>
                  </a:ext>
                </a:extLst>
              </p:cNvPr>
              <p:cNvGraphicFramePr>
                <a:graphicFrameLocks noGrp="1"/>
              </p:cNvGraphicFramePr>
              <p:nvPr>
                <p:ph idx="1"/>
                <p:extLst>
                  <p:ext uri="{D42A27DB-BD31-4B8C-83A1-F6EECF244321}">
                    <p14:modId xmlns:p14="http://schemas.microsoft.com/office/powerpoint/2010/main" val="2972615386"/>
                  </p:ext>
                </p:extLst>
              </p:nvPr>
            </p:nvGraphicFramePr>
            <p:xfrm>
              <a:off x="725864" y="816951"/>
              <a:ext cx="4912152" cy="2743962"/>
            </p:xfrm>
            <a:graphic>
              <a:graphicData uri="http://schemas.openxmlformats.org/drawingml/2006/table">
                <a:tbl>
                  <a:tblPr firstRow="1" bandRow="1">
                    <a:tableStyleId>{5C22544A-7EE6-4342-B048-85BDC9FD1C3A}</a:tableStyleId>
                  </a:tblPr>
                  <a:tblGrid>
                    <a:gridCol w="1228038">
                      <a:extLst>
                        <a:ext uri="{9D8B030D-6E8A-4147-A177-3AD203B41FA5}">
                          <a16:colId xmlns:a16="http://schemas.microsoft.com/office/drawing/2014/main" val="3212878488"/>
                        </a:ext>
                      </a:extLst>
                    </a:gridCol>
                    <a:gridCol w="1228038">
                      <a:extLst>
                        <a:ext uri="{9D8B030D-6E8A-4147-A177-3AD203B41FA5}">
                          <a16:colId xmlns:a16="http://schemas.microsoft.com/office/drawing/2014/main" val="387857801"/>
                        </a:ext>
                      </a:extLst>
                    </a:gridCol>
                    <a:gridCol w="1228038">
                      <a:extLst>
                        <a:ext uri="{9D8B030D-6E8A-4147-A177-3AD203B41FA5}">
                          <a16:colId xmlns:a16="http://schemas.microsoft.com/office/drawing/2014/main" val="2245121745"/>
                        </a:ext>
                      </a:extLst>
                    </a:gridCol>
                    <a:gridCol w="1228038">
                      <a:extLst>
                        <a:ext uri="{9D8B030D-6E8A-4147-A177-3AD203B41FA5}">
                          <a16:colId xmlns:a16="http://schemas.microsoft.com/office/drawing/2014/main" val="3253235026"/>
                        </a:ext>
                      </a:extLst>
                    </a:gridCol>
                  </a:tblGrid>
                  <a:tr h="370840">
                    <a:tc>
                      <a:txBody>
                        <a:bodyPr/>
                        <a:lstStyle/>
                        <a:p>
                          <a:endParaRPr lang="zh-CN" altLang="en-US" sz="2400" dirty="0"/>
                        </a:p>
                      </a:txBody>
                      <a:tcPr/>
                    </a:tc>
                    <a:tc>
                      <a:txBody>
                        <a:bodyPr/>
                        <a:lstStyle/>
                        <a:p>
                          <a:endParaRPr lang="zh-CN" altLang="en-US" sz="2400" dirty="0"/>
                        </a:p>
                      </a:txBody>
                      <a:tcPr/>
                    </a:tc>
                    <a:tc gridSpan="2">
                      <a:txBody>
                        <a:bodyPr/>
                        <a:lstStyle/>
                        <a:p>
                          <a:r>
                            <a:rPr lang="en-US" altLang="zh-CN" sz="2400" dirty="0"/>
                            <a:t>Churn</a:t>
                          </a:r>
                          <a:endParaRPr lang="zh-CN" altLang="en-US" sz="2400" dirty="0"/>
                        </a:p>
                      </a:txBody>
                      <a:tcPr/>
                    </a:tc>
                    <a:tc hMerge="1">
                      <a:txBody>
                        <a:bodyPr/>
                        <a:lstStyle/>
                        <a:p>
                          <a:endParaRPr lang="zh-CN" altLang="en-US" dirty="0"/>
                        </a:p>
                      </a:txBody>
                      <a:tcPr/>
                    </a:tc>
                    <a:extLst>
                      <a:ext uri="{0D108BD9-81ED-4DB2-BD59-A6C34878D82A}">
                        <a16:rowId xmlns:a16="http://schemas.microsoft.com/office/drawing/2014/main" val="979092346"/>
                      </a:ext>
                    </a:extLst>
                  </a:tr>
                  <a:tr h="370840">
                    <a:tc>
                      <a:txBody>
                        <a:bodyPr/>
                        <a:lstStyle/>
                        <a:p>
                          <a:endParaRPr lang="zh-CN" altLang="en-US" sz="2400"/>
                        </a:p>
                      </a:txBody>
                      <a:tcPr/>
                    </a:tc>
                    <a:tc>
                      <a:txBody>
                        <a:bodyPr/>
                        <a:lstStyle/>
                        <a:p>
                          <a:endParaRPr lang="zh-CN" altLang="en-US" sz="2400" dirty="0"/>
                        </a:p>
                      </a:txBody>
                      <a:tcPr/>
                    </a:tc>
                    <a:tc>
                      <a:txBody>
                        <a:bodyPr/>
                        <a:lstStyle/>
                        <a:p>
                          <a:r>
                            <a:rPr lang="en-US" altLang="zh-CN" sz="2400" dirty="0"/>
                            <a:t>False</a:t>
                          </a:r>
                          <a:endParaRPr lang="zh-CN" altLang="en-US" sz="2400" dirty="0"/>
                        </a:p>
                      </a:txBody>
                      <a:tcPr/>
                    </a:tc>
                    <a:tc>
                      <a:txBody>
                        <a:bodyPr/>
                        <a:lstStyle/>
                        <a:p>
                          <a:r>
                            <a:rPr lang="en-US" altLang="zh-CN" sz="2400" dirty="0"/>
                            <a:t>True</a:t>
                          </a:r>
                          <a:endParaRPr lang="zh-CN" altLang="en-US" sz="2400" dirty="0"/>
                        </a:p>
                      </a:txBody>
                      <a:tcPr/>
                    </a:tc>
                    <a:extLst>
                      <a:ext uri="{0D108BD9-81ED-4DB2-BD59-A6C34878D82A}">
                        <a16:rowId xmlns:a16="http://schemas.microsoft.com/office/drawing/2014/main" val="3465185952"/>
                      </a:ext>
                    </a:extLst>
                  </a:tr>
                  <a:tr h="37084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dirty="0"/>
                            <a:t>I</a:t>
                          </a:r>
                          <a:r>
                            <a:rPr lang="en-US" altLang="zh-CN" sz="2400" dirty="0">
                              <a:sym typeface="Symbol" panose="05050102010706020507" pitchFamily="18" charset="2"/>
                            </a:rPr>
                            <a:t>V</a:t>
                          </a:r>
                          <a:endParaRPr lang="zh-CN" altLang="en-US" sz="2400" dirty="0"/>
                        </a:p>
                        <a:p>
                          <a:endParaRPr lang="zh-CN" altLang="en-US" sz="2400" dirty="0"/>
                        </a:p>
                      </a:txBody>
                      <a:tcPr/>
                    </a:tc>
                    <a:tc>
                      <a:txBody>
                        <a:bodyPr/>
                        <a:lstStyle/>
                        <a:p>
                          <a:r>
                            <a:rPr lang="en-US" altLang="zh-CN" sz="2400" dirty="0"/>
                            <a:t>No</a:t>
                          </a:r>
                          <a:endParaRPr lang="zh-CN" altLang="en-US" sz="2400" dirty="0"/>
                        </a:p>
                      </a:txBody>
                      <a:tcPr/>
                    </a:tc>
                    <a:tc>
                      <a:txBody>
                        <a:bodyPr/>
                        <a:lstStyle/>
                        <a:p>
                          <a:r>
                            <a:rPr lang="en-US" altLang="zh-CN" sz="2400" dirty="0"/>
                            <a:t>2794</a:t>
                          </a:r>
                          <a:endParaRPr lang="zh-CN" altLang="en-US" sz="2400" dirty="0"/>
                        </a:p>
                      </a:txBody>
                      <a:tcPr/>
                    </a:tc>
                    <a:tc>
                      <a:txBody>
                        <a:bodyPr/>
                        <a:lstStyle/>
                        <a:p>
                          <a:r>
                            <a:rPr lang="en-US" altLang="zh-CN" sz="2400" dirty="0"/>
                            <a:t>447</a:t>
                          </a:r>
                          <a:endParaRPr lang="zh-CN" altLang="en-US" sz="2400" dirty="0"/>
                        </a:p>
                      </a:txBody>
                      <a:tcPr/>
                    </a:tc>
                    <a:extLst>
                      <a:ext uri="{0D108BD9-81ED-4DB2-BD59-A6C34878D82A}">
                        <a16:rowId xmlns:a16="http://schemas.microsoft.com/office/drawing/2014/main" val="2224682785"/>
                      </a:ext>
                    </a:extLst>
                  </a:tr>
                  <a:tr h="370840">
                    <a:tc vMerge="1">
                      <a:txBody>
                        <a:bodyPr/>
                        <a:lstStyle/>
                        <a:p>
                          <a:endParaRPr lang="zh-CN" altLang="en-US" dirty="0"/>
                        </a:p>
                      </a:txBody>
                      <a:tcPr/>
                    </a:tc>
                    <a:tc>
                      <a:txBody>
                        <a:bodyPr/>
                        <a:lstStyle/>
                        <a:p>
                          <a:r>
                            <a:rPr lang="en-US" altLang="zh-CN" sz="2400" dirty="0"/>
                            <a:t>Yes</a:t>
                          </a:r>
                          <a:endParaRPr lang="zh-CN" altLang="en-US" sz="2400" dirty="0"/>
                        </a:p>
                      </a:txBody>
                      <a:tcPr/>
                    </a:tc>
                    <a:tc>
                      <a:txBody>
                        <a:bodyPr/>
                        <a:lstStyle/>
                        <a:p>
                          <a:r>
                            <a:rPr lang="en-US" altLang="zh-CN" sz="2400" dirty="0"/>
                            <a:t>56</a:t>
                          </a:r>
                          <a:endParaRPr lang="zh-CN" altLang="en-US" sz="2400" dirty="0"/>
                        </a:p>
                      </a:txBody>
                      <a:tcPr/>
                    </a:tc>
                    <a:tc>
                      <a:txBody>
                        <a:bodyPr/>
                        <a:lstStyle/>
                        <a:p>
                          <a:r>
                            <a:rPr lang="en-US" altLang="zh-CN" sz="2400" dirty="0"/>
                            <a:t>36</a:t>
                          </a:r>
                          <a:endParaRPr lang="zh-CN" altLang="en-US" sz="2400" dirty="0"/>
                        </a:p>
                      </a:txBody>
                      <a:tcPr/>
                    </a:tc>
                    <a:extLst>
                      <a:ext uri="{0D108BD9-81ED-4DB2-BD59-A6C34878D82A}">
                        <a16:rowId xmlns:a16="http://schemas.microsoft.com/office/drawing/2014/main" val="1598011817"/>
                      </a:ext>
                    </a:extLst>
                  </a:tr>
                  <a:tr h="370840">
                    <a:tc gridSpan="4">
                      <a:txBody>
                        <a:bodyPr/>
                        <a:lstStyle/>
                        <a:p>
                          <a:r>
                            <a:rPr lang="en-US" altLang="zh-CN" sz="2400" dirty="0"/>
                            <a:t>p(I</a:t>
                          </a:r>
                          <a:r>
                            <a:rPr lang="en-US" altLang="zh-CN" sz="2400" dirty="0">
                              <a:sym typeface="Symbol" panose="05050102010706020507" pitchFamily="18" charset="2"/>
                            </a:rPr>
                            <a:t>V | C) = 36/(36+447)=0.0745</a:t>
                          </a:r>
                          <a:endParaRPr lang="zh-CN" altLang="en-US" sz="2400" dirty="0"/>
                        </a:p>
                      </a:txBody>
                      <a:tcP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extLst>
                      <a:ext uri="{0D108BD9-81ED-4DB2-BD59-A6C34878D82A}">
                        <a16:rowId xmlns:a16="http://schemas.microsoft.com/office/drawing/2014/main" val="3985266286"/>
                      </a:ext>
                    </a:extLst>
                  </a:tr>
                  <a:tr h="370840">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dirty="0"/>
                            <a:t>p(I</a:t>
                          </a:r>
                          <a:r>
                            <a:rPr lang="en-US" altLang="zh-CN" sz="2400" dirty="0">
                              <a:sym typeface="Symbol" panose="05050102010706020507" pitchFamily="18" charset="2"/>
                            </a:rPr>
                            <a:t>V | </a:t>
                          </a:r>
                          <a14:m>
                            <m:oMath xmlns:m="http://schemas.openxmlformats.org/officeDocument/2006/math">
                              <m:acc>
                                <m:accPr>
                                  <m:chr m:val="̅"/>
                                  <m:ctrlPr>
                                    <a:rPr lang="en-US" altLang="zh-CN" sz="2400" i="1" dirty="0" smtClean="0">
                                      <a:latin typeface="Cambria Math" panose="02040503050406030204" pitchFamily="18" charset="0"/>
                                      <a:sym typeface="Symbol" panose="05050102010706020507" pitchFamily="18" charset="2"/>
                                    </a:rPr>
                                  </m:ctrlPr>
                                </m:accPr>
                                <m:e>
                                  <m:r>
                                    <m:rPr>
                                      <m:sty m:val="p"/>
                                    </m:rPr>
                                    <a:rPr lang="en-US" altLang="zh-CN" sz="2400" b="0" i="0" dirty="0" smtClean="0">
                                      <a:latin typeface="Cambria Math" panose="02040503050406030204" pitchFamily="18" charset="0"/>
                                      <a:sym typeface="Symbol" panose="05050102010706020507" pitchFamily="18" charset="2"/>
                                    </a:rPr>
                                    <m:t>C</m:t>
                                  </m:r>
                                </m:e>
                              </m:acc>
                            </m:oMath>
                          </a14:m>
                          <a:r>
                            <a:rPr lang="en-US" altLang="zh-CN" sz="2400" dirty="0">
                              <a:sym typeface="Symbol" panose="05050102010706020507" pitchFamily="18" charset="2"/>
                            </a:rPr>
                            <a:t>) = 56/(56+2794)=0.0196</a:t>
                          </a:r>
                          <a:endParaRPr lang="zh-CN" altLang="en-US" sz="2400" dirty="0"/>
                        </a:p>
                      </a:txBody>
                      <a:tcP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extLst>
                      <a:ext uri="{0D108BD9-81ED-4DB2-BD59-A6C34878D82A}">
                        <a16:rowId xmlns:a16="http://schemas.microsoft.com/office/drawing/2014/main" val="1782691114"/>
                      </a:ext>
                    </a:extLst>
                  </a:tr>
                </a:tbl>
              </a:graphicData>
            </a:graphic>
          </p:graphicFrame>
        </mc:Choice>
        <mc:Fallback xmlns="">
          <p:graphicFrame>
            <p:nvGraphicFramePr>
              <p:cNvPr id="4" name="内容占位符 3">
                <a:extLst>
                  <a:ext uri="{FF2B5EF4-FFF2-40B4-BE49-F238E27FC236}">
                    <a16:creationId xmlns:a16="http://schemas.microsoft.com/office/drawing/2014/main" id="{9E598547-8115-49BB-8819-F4301F0E3F58}"/>
                  </a:ext>
                </a:extLst>
              </p:cNvPr>
              <p:cNvGraphicFramePr>
                <a:graphicFrameLocks noGrp="1"/>
              </p:cNvGraphicFramePr>
              <p:nvPr>
                <p:ph idx="1"/>
                <p:extLst>
                  <p:ext uri="{D42A27DB-BD31-4B8C-83A1-F6EECF244321}">
                    <p14:modId xmlns:p14="http://schemas.microsoft.com/office/powerpoint/2010/main" val="2972615386"/>
                  </p:ext>
                </p:extLst>
              </p:nvPr>
            </p:nvGraphicFramePr>
            <p:xfrm>
              <a:off x="725864" y="816951"/>
              <a:ext cx="4912152" cy="2743962"/>
            </p:xfrm>
            <a:graphic>
              <a:graphicData uri="http://schemas.openxmlformats.org/drawingml/2006/table">
                <a:tbl>
                  <a:tblPr firstRow="1" bandRow="1">
                    <a:tableStyleId>{5C22544A-7EE6-4342-B048-85BDC9FD1C3A}</a:tableStyleId>
                  </a:tblPr>
                  <a:tblGrid>
                    <a:gridCol w="1228038">
                      <a:extLst>
                        <a:ext uri="{9D8B030D-6E8A-4147-A177-3AD203B41FA5}">
                          <a16:colId xmlns:a16="http://schemas.microsoft.com/office/drawing/2014/main" val="3212878488"/>
                        </a:ext>
                      </a:extLst>
                    </a:gridCol>
                    <a:gridCol w="1228038">
                      <a:extLst>
                        <a:ext uri="{9D8B030D-6E8A-4147-A177-3AD203B41FA5}">
                          <a16:colId xmlns:a16="http://schemas.microsoft.com/office/drawing/2014/main" val="387857801"/>
                        </a:ext>
                      </a:extLst>
                    </a:gridCol>
                    <a:gridCol w="1228038">
                      <a:extLst>
                        <a:ext uri="{9D8B030D-6E8A-4147-A177-3AD203B41FA5}">
                          <a16:colId xmlns:a16="http://schemas.microsoft.com/office/drawing/2014/main" val="2245121745"/>
                        </a:ext>
                      </a:extLst>
                    </a:gridCol>
                    <a:gridCol w="1228038">
                      <a:extLst>
                        <a:ext uri="{9D8B030D-6E8A-4147-A177-3AD203B41FA5}">
                          <a16:colId xmlns:a16="http://schemas.microsoft.com/office/drawing/2014/main" val="3253235026"/>
                        </a:ext>
                      </a:extLst>
                    </a:gridCol>
                  </a:tblGrid>
                  <a:tr h="457200">
                    <a:tc>
                      <a:txBody>
                        <a:bodyPr/>
                        <a:lstStyle/>
                        <a:p>
                          <a:endParaRPr lang="zh-CN" altLang="en-US" sz="2400" dirty="0"/>
                        </a:p>
                      </a:txBody>
                      <a:tcPr/>
                    </a:tc>
                    <a:tc>
                      <a:txBody>
                        <a:bodyPr/>
                        <a:lstStyle/>
                        <a:p>
                          <a:endParaRPr lang="zh-CN" altLang="en-US" sz="2400" dirty="0"/>
                        </a:p>
                      </a:txBody>
                      <a:tcPr/>
                    </a:tc>
                    <a:tc gridSpan="2">
                      <a:txBody>
                        <a:bodyPr/>
                        <a:lstStyle/>
                        <a:p>
                          <a:r>
                            <a:rPr lang="en-US" altLang="zh-CN" sz="2400" dirty="0"/>
                            <a:t>Churn</a:t>
                          </a:r>
                          <a:endParaRPr lang="zh-CN" altLang="en-US" sz="2400" dirty="0"/>
                        </a:p>
                      </a:txBody>
                      <a:tcPr/>
                    </a:tc>
                    <a:tc hMerge="1">
                      <a:txBody>
                        <a:bodyPr/>
                        <a:lstStyle/>
                        <a:p>
                          <a:endParaRPr lang="zh-CN" altLang="en-US" dirty="0"/>
                        </a:p>
                      </a:txBody>
                      <a:tcPr/>
                    </a:tc>
                    <a:extLst>
                      <a:ext uri="{0D108BD9-81ED-4DB2-BD59-A6C34878D82A}">
                        <a16:rowId xmlns:a16="http://schemas.microsoft.com/office/drawing/2014/main" val="979092346"/>
                      </a:ext>
                    </a:extLst>
                  </a:tr>
                  <a:tr h="457200">
                    <a:tc>
                      <a:txBody>
                        <a:bodyPr/>
                        <a:lstStyle/>
                        <a:p>
                          <a:endParaRPr lang="zh-CN" altLang="en-US" sz="2400"/>
                        </a:p>
                      </a:txBody>
                      <a:tcPr/>
                    </a:tc>
                    <a:tc>
                      <a:txBody>
                        <a:bodyPr/>
                        <a:lstStyle/>
                        <a:p>
                          <a:endParaRPr lang="zh-CN" altLang="en-US" sz="2400" dirty="0"/>
                        </a:p>
                      </a:txBody>
                      <a:tcPr/>
                    </a:tc>
                    <a:tc>
                      <a:txBody>
                        <a:bodyPr/>
                        <a:lstStyle/>
                        <a:p>
                          <a:r>
                            <a:rPr lang="en-US" altLang="zh-CN" sz="2400" dirty="0"/>
                            <a:t>False</a:t>
                          </a:r>
                          <a:endParaRPr lang="zh-CN" altLang="en-US" sz="2400" dirty="0"/>
                        </a:p>
                      </a:txBody>
                      <a:tcPr/>
                    </a:tc>
                    <a:tc>
                      <a:txBody>
                        <a:bodyPr/>
                        <a:lstStyle/>
                        <a:p>
                          <a:r>
                            <a:rPr lang="en-US" altLang="zh-CN" sz="2400" dirty="0"/>
                            <a:t>True</a:t>
                          </a:r>
                          <a:endParaRPr lang="zh-CN" altLang="en-US" sz="2400" dirty="0"/>
                        </a:p>
                      </a:txBody>
                      <a:tcPr/>
                    </a:tc>
                    <a:extLst>
                      <a:ext uri="{0D108BD9-81ED-4DB2-BD59-A6C34878D82A}">
                        <a16:rowId xmlns:a16="http://schemas.microsoft.com/office/drawing/2014/main" val="3465185952"/>
                      </a:ext>
                    </a:extLst>
                  </a:tr>
                  <a:tr h="45720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dirty="0"/>
                            <a:t>I</a:t>
                          </a:r>
                          <a:r>
                            <a:rPr lang="en-US" altLang="zh-CN" sz="2400" dirty="0">
                              <a:sym typeface="Symbol" panose="05050102010706020507" pitchFamily="18" charset="2"/>
                            </a:rPr>
                            <a:t>V</a:t>
                          </a:r>
                          <a:endParaRPr lang="zh-CN" altLang="en-US" sz="2400" dirty="0"/>
                        </a:p>
                        <a:p>
                          <a:endParaRPr lang="zh-CN" altLang="en-US" sz="2400" dirty="0"/>
                        </a:p>
                      </a:txBody>
                      <a:tcPr/>
                    </a:tc>
                    <a:tc>
                      <a:txBody>
                        <a:bodyPr/>
                        <a:lstStyle/>
                        <a:p>
                          <a:r>
                            <a:rPr lang="en-US" altLang="zh-CN" sz="2400" dirty="0"/>
                            <a:t>No</a:t>
                          </a:r>
                          <a:endParaRPr lang="zh-CN" altLang="en-US" sz="2400" dirty="0"/>
                        </a:p>
                      </a:txBody>
                      <a:tcPr/>
                    </a:tc>
                    <a:tc>
                      <a:txBody>
                        <a:bodyPr/>
                        <a:lstStyle/>
                        <a:p>
                          <a:r>
                            <a:rPr lang="en-US" altLang="zh-CN" sz="2400" dirty="0"/>
                            <a:t>2794</a:t>
                          </a:r>
                          <a:endParaRPr lang="zh-CN" altLang="en-US" sz="2400" dirty="0"/>
                        </a:p>
                      </a:txBody>
                      <a:tcPr/>
                    </a:tc>
                    <a:tc>
                      <a:txBody>
                        <a:bodyPr/>
                        <a:lstStyle/>
                        <a:p>
                          <a:r>
                            <a:rPr lang="en-US" altLang="zh-CN" sz="2400" dirty="0"/>
                            <a:t>447</a:t>
                          </a:r>
                          <a:endParaRPr lang="zh-CN" altLang="en-US" sz="2400" dirty="0"/>
                        </a:p>
                      </a:txBody>
                      <a:tcPr/>
                    </a:tc>
                    <a:extLst>
                      <a:ext uri="{0D108BD9-81ED-4DB2-BD59-A6C34878D82A}">
                        <a16:rowId xmlns:a16="http://schemas.microsoft.com/office/drawing/2014/main" val="2224682785"/>
                      </a:ext>
                    </a:extLst>
                  </a:tr>
                  <a:tr h="457200">
                    <a:tc vMerge="1">
                      <a:txBody>
                        <a:bodyPr/>
                        <a:lstStyle/>
                        <a:p>
                          <a:endParaRPr lang="zh-CN" altLang="en-US" dirty="0"/>
                        </a:p>
                      </a:txBody>
                      <a:tcPr/>
                    </a:tc>
                    <a:tc>
                      <a:txBody>
                        <a:bodyPr/>
                        <a:lstStyle/>
                        <a:p>
                          <a:r>
                            <a:rPr lang="en-US" altLang="zh-CN" sz="2400" dirty="0"/>
                            <a:t>Yes</a:t>
                          </a:r>
                          <a:endParaRPr lang="zh-CN" altLang="en-US" sz="2400" dirty="0"/>
                        </a:p>
                      </a:txBody>
                      <a:tcPr/>
                    </a:tc>
                    <a:tc>
                      <a:txBody>
                        <a:bodyPr/>
                        <a:lstStyle/>
                        <a:p>
                          <a:r>
                            <a:rPr lang="en-US" altLang="zh-CN" sz="2400" dirty="0"/>
                            <a:t>56</a:t>
                          </a:r>
                          <a:endParaRPr lang="zh-CN" altLang="en-US" sz="2400" dirty="0"/>
                        </a:p>
                      </a:txBody>
                      <a:tcPr/>
                    </a:tc>
                    <a:tc>
                      <a:txBody>
                        <a:bodyPr/>
                        <a:lstStyle/>
                        <a:p>
                          <a:r>
                            <a:rPr lang="en-US" altLang="zh-CN" sz="2400" dirty="0"/>
                            <a:t>36</a:t>
                          </a:r>
                          <a:endParaRPr lang="zh-CN" altLang="en-US" sz="2400" dirty="0"/>
                        </a:p>
                      </a:txBody>
                      <a:tcPr/>
                    </a:tc>
                    <a:extLst>
                      <a:ext uri="{0D108BD9-81ED-4DB2-BD59-A6C34878D82A}">
                        <a16:rowId xmlns:a16="http://schemas.microsoft.com/office/drawing/2014/main" val="1598011817"/>
                      </a:ext>
                    </a:extLst>
                  </a:tr>
                  <a:tr h="457200">
                    <a:tc gridSpan="4">
                      <a:txBody>
                        <a:bodyPr/>
                        <a:lstStyle/>
                        <a:p>
                          <a:r>
                            <a:rPr lang="en-US" altLang="zh-CN" sz="2400" dirty="0"/>
                            <a:t>p(I</a:t>
                          </a:r>
                          <a:r>
                            <a:rPr lang="en-US" altLang="zh-CN" sz="2400" dirty="0">
                              <a:sym typeface="Symbol" panose="05050102010706020507" pitchFamily="18" charset="2"/>
                            </a:rPr>
                            <a:t>V | C) = 36/(36+447)=0.0745</a:t>
                          </a:r>
                          <a:endParaRPr lang="zh-CN" altLang="en-US" sz="2400" dirty="0"/>
                        </a:p>
                      </a:txBody>
                      <a:tcP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extLst>
                      <a:ext uri="{0D108BD9-81ED-4DB2-BD59-A6C34878D82A}">
                        <a16:rowId xmlns:a16="http://schemas.microsoft.com/office/drawing/2014/main" val="3985266286"/>
                      </a:ext>
                    </a:extLst>
                  </a:tr>
                  <a:tr h="457962">
                    <a:tc gridSpan="4">
                      <a:txBody>
                        <a:bodyPr/>
                        <a:lstStyle/>
                        <a:p>
                          <a:endParaRPr lang="zh-CN"/>
                        </a:p>
                      </a:txBody>
                      <a:tcPr>
                        <a:blipFill>
                          <a:blip r:embed="rId2"/>
                          <a:stretch>
                            <a:fillRect l="-124" t="-510667" r="-620" b="-30667"/>
                          </a:stretch>
                        </a:blipFill>
                      </a:tcP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extLst>
                      <a:ext uri="{0D108BD9-81ED-4DB2-BD59-A6C34878D82A}">
                        <a16:rowId xmlns:a16="http://schemas.microsoft.com/office/drawing/2014/main" val="1782691114"/>
                      </a:ext>
                    </a:extLst>
                  </a:tr>
                </a:tbl>
              </a:graphicData>
            </a:graphic>
          </p:graphicFrame>
        </mc:Fallback>
      </mc:AlternateContent>
      <p:pic>
        <p:nvPicPr>
          <p:cNvPr id="6" name="图片 5">
            <a:extLst>
              <a:ext uri="{FF2B5EF4-FFF2-40B4-BE49-F238E27FC236}">
                <a16:creationId xmlns:a16="http://schemas.microsoft.com/office/drawing/2014/main" id="{6EAB37CB-B336-45BE-920D-0EA991571286}"/>
              </a:ext>
            </a:extLst>
          </p:cNvPr>
          <p:cNvPicPr>
            <a:picLocks noChangeAspect="1"/>
          </p:cNvPicPr>
          <p:nvPr/>
        </p:nvPicPr>
        <p:blipFill>
          <a:blip r:embed="rId3"/>
          <a:stretch>
            <a:fillRect/>
          </a:stretch>
        </p:blipFill>
        <p:spPr>
          <a:xfrm>
            <a:off x="725864" y="275562"/>
            <a:ext cx="9153427" cy="389507"/>
          </a:xfrm>
          <a:prstGeom prst="rect">
            <a:avLst/>
          </a:prstGeom>
        </p:spPr>
      </p:pic>
      <mc:AlternateContent xmlns:mc="http://schemas.openxmlformats.org/markup-compatibility/2006" xmlns:a14="http://schemas.microsoft.com/office/drawing/2010/main">
        <mc:Choice Requires="a14">
          <p:graphicFrame>
            <p:nvGraphicFramePr>
              <p:cNvPr id="7" name="内容占位符 3">
                <a:extLst>
                  <a:ext uri="{FF2B5EF4-FFF2-40B4-BE49-F238E27FC236}">
                    <a16:creationId xmlns:a16="http://schemas.microsoft.com/office/drawing/2014/main" id="{8ED395F0-81B7-4F68-881C-A15FBAEEDC80}"/>
                  </a:ext>
                </a:extLst>
              </p:cNvPr>
              <p:cNvGraphicFramePr>
                <a:graphicFrameLocks/>
              </p:cNvGraphicFramePr>
              <p:nvPr>
                <p:extLst>
                  <p:ext uri="{D42A27DB-BD31-4B8C-83A1-F6EECF244321}">
                    <p14:modId xmlns:p14="http://schemas.microsoft.com/office/powerpoint/2010/main" val="105843901"/>
                  </p:ext>
                </p:extLst>
              </p:nvPr>
            </p:nvGraphicFramePr>
            <p:xfrm>
              <a:off x="5789629" y="816951"/>
              <a:ext cx="4912152" cy="2743962"/>
            </p:xfrm>
            <a:graphic>
              <a:graphicData uri="http://schemas.openxmlformats.org/drawingml/2006/table">
                <a:tbl>
                  <a:tblPr firstRow="1" bandRow="1">
                    <a:tableStyleId>{5C22544A-7EE6-4342-B048-85BDC9FD1C3A}</a:tableStyleId>
                  </a:tblPr>
                  <a:tblGrid>
                    <a:gridCol w="1228038">
                      <a:extLst>
                        <a:ext uri="{9D8B030D-6E8A-4147-A177-3AD203B41FA5}">
                          <a16:colId xmlns:a16="http://schemas.microsoft.com/office/drawing/2014/main" val="3212878488"/>
                        </a:ext>
                      </a:extLst>
                    </a:gridCol>
                    <a:gridCol w="1228038">
                      <a:extLst>
                        <a:ext uri="{9D8B030D-6E8A-4147-A177-3AD203B41FA5}">
                          <a16:colId xmlns:a16="http://schemas.microsoft.com/office/drawing/2014/main" val="387857801"/>
                        </a:ext>
                      </a:extLst>
                    </a:gridCol>
                    <a:gridCol w="1228038">
                      <a:extLst>
                        <a:ext uri="{9D8B030D-6E8A-4147-A177-3AD203B41FA5}">
                          <a16:colId xmlns:a16="http://schemas.microsoft.com/office/drawing/2014/main" val="2245121745"/>
                        </a:ext>
                      </a:extLst>
                    </a:gridCol>
                    <a:gridCol w="1228038">
                      <a:extLst>
                        <a:ext uri="{9D8B030D-6E8A-4147-A177-3AD203B41FA5}">
                          <a16:colId xmlns:a16="http://schemas.microsoft.com/office/drawing/2014/main" val="3253235026"/>
                        </a:ext>
                      </a:extLst>
                    </a:gridCol>
                  </a:tblGrid>
                  <a:tr h="370840">
                    <a:tc>
                      <a:txBody>
                        <a:bodyPr/>
                        <a:lstStyle/>
                        <a:p>
                          <a:endParaRPr lang="zh-CN" altLang="en-US" sz="2400" dirty="0"/>
                        </a:p>
                      </a:txBody>
                      <a:tcPr/>
                    </a:tc>
                    <a:tc>
                      <a:txBody>
                        <a:bodyPr/>
                        <a:lstStyle/>
                        <a:p>
                          <a:endParaRPr lang="zh-CN" altLang="en-US" sz="2400" dirty="0"/>
                        </a:p>
                      </a:txBody>
                      <a:tcPr/>
                    </a:tc>
                    <a:tc gridSpan="2">
                      <a:txBody>
                        <a:bodyPr/>
                        <a:lstStyle/>
                        <a:p>
                          <a:r>
                            <a:rPr lang="en-US" altLang="zh-CN" sz="2400" dirty="0"/>
                            <a:t>Churn</a:t>
                          </a:r>
                          <a:endParaRPr lang="zh-CN" altLang="en-US" sz="2400" dirty="0"/>
                        </a:p>
                      </a:txBody>
                      <a:tcPr/>
                    </a:tc>
                    <a:tc hMerge="1">
                      <a:txBody>
                        <a:bodyPr/>
                        <a:lstStyle/>
                        <a:p>
                          <a:endParaRPr lang="zh-CN" altLang="en-US" dirty="0"/>
                        </a:p>
                      </a:txBody>
                      <a:tcPr/>
                    </a:tc>
                    <a:extLst>
                      <a:ext uri="{0D108BD9-81ED-4DB2-BD59-A6C34878D82A}">
                        <a16:rowId xmlns:a16="http://schemas.microsoft.com/office/drawing/2014/main" val="979092346"/>
                      </a:ext>
                    </a:extLst>
                  </a:tr>
                  <a:tr h="370840">
                    <a:tc>
                      <a:txBody>
                        <a:bodyPr/>
                        <a:lstStyle/>
                        <a:p>
                          <a:endParaRPr lang="zh-CN" altLang="en-US" sz="2400" dirty="0"/>
                        </a:p>
                      </a:txBody>
                      <a:tcPr/>
                    </a:tc>
                    <a:tc>
                      <a:txBody>
                        <a:bodyPr/>
                        <a:lstStyle/>
                        <a:p>
                          <a:endParaRPr lang="zh-CN" altLang="en-US" sz="2400" dirty="0"/>
                        </a:p>
                      </a:txBody>
                      <a:tcPr/>
                    </a:tc>
                    <a:tc>
                      <a:txBody>
                        <a:bodyPr/>
                        <a:lstStyle/>
                        <a:p>
                          <a:r>
                            <a:rPr lang="en-US" altLang="zh-CN" sz="2400" dirty="0"/>
                            <a:t>False</a:t>
                          </a:r>
                          <a:endParaRPr lang="zh-CN" altLang="en-US" sz="2400" dirty="0"/>
                        </a:p>
                      </a:txBody>
                      <a:tcPr/>
                    </a:tc>
                    <a:tc>
                      <a:txBody>
                        <a:bodyPr/>
                        <a:lstStyle/>
                        <a:p>
                          <a:r>
                            <a:rPr lang="en-US" altLang="zh-CN" sz="2400" dirty="0"/>
                            <a:t>True</a:t>
                          </a:r>
                          <a:endParaRPr lang="zh-CN" altLang="en-US" sz="2400" dirty="0"/>
                        </a:p>
                      </a:txBody>
                      <a:tcPr/>
                    </a:tc>
                    <a:extLst>
                      <a:ext uri="{0D108BD9-81ED-4DB2-BD59-A6C34878D82A}">
                        <a16:rowId xmlns:a16="http://schemas.microsoft.com/office/drawing/2014/main" val="3465185952"/>
                      </a:ext>
                    </a:extLst>
                  </a:tr>
                  <a:tr h="37084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dirty="0"/>
                            <a:t>I</a:t>
                          </a:r>
                          <a:r>
                            <a:rPr lang="en-US" altLang="zh-CN" sz="2400" dirty="0">
                              <a:sym typeface="Symbol" panose="05050102010706020507" pitchFamily="18" charset="2"/>
                            </a:rPr>
                            <a:t></a:t>
                          </a:r>
                          <a14:m>
                            <m:oMath xmlns:m="http://schemas.openxmlformats.org/officeDocument/2006/math">
                              <m:acc>
                                <m:accPr>
                                  <m:chr m:val="̅"/>
                                  <m:ctrlPr>
                                    <a:rPr lang="en-US" altLang="zh-CN" sz="2400" i="1" dirty="0" smtClean="0">
                                      <a:latin typeface="Cambria Math" panose="02040503050406030204" pitchFamily="18" charset="0"/>
                                      <a:sym typeface="Symbol" panose="05050102010706020507" pitchFamily="18" charset="2"/>
                                    </a:rPr>
                                  </m:ctrlPr>
                                </m:accPr>
                                <m:e>
                                  <m:r>
                                    <m:rPr>
                                      <m:sty m:val="p"/>
                                    </m:rPr>
                                    <a:rPr lang="en-US" altLang="zh-CN" sz="2400" b="0" i="0" dirty="0" smtClean="0">
                                      <a:latin typeface="Cambria Math" panose="02040503050406030204" pitchFamily="18" charset="0"/>
                                      <a:sym typeface="Symbol" panose="05050102010706020507" pitchFamily="18" charset="2"/>
                                    </a:rPr>
                                    <m:t>V</m:t>
                                  </m:r>
                                </m:e>
                              </m:acc>
                            </m:oMath>
                          </a14:m>
                          <a:endParaRPr lang="zh-CN" altLang="en-US" sz="2400" dirty="0"/>
                        </a:p>
                        <a:p>
                          <a:endParaRPr lang="zh-CN" altLang="en-US" sz="2400" dirty="0"/>
                        </a:p>
                      </a:txBody>
                      <a:tcPr/>
                    </a:tc>
                    <a:tc>
                      <a:txBody>
                        <a:bodyPr/>
                        <a:lstStyle/>
                        <a:p>
                          <a:r>
                            <a:rPr lang="en-US" altLang="zh-CN" sz="2400" dirty="0"/>
                            <a:t>No</a:t>
                          </a:r>
                          <a:endParaRPr lang="zh-CN" altLang="en-US" sz="2400" dirty="0"/>
                        </a:p>
                      </a:txBody>
                      <a:tcPr/>
                    </a:tc>
                    <a:tc>
                      <a:txBody>
                        <a:bodyPr/>
                        <a:lstStyle/>
                        <a:p>
                          <a:r>
                            <a:rPr lang="en-US" altLang="zh-CN" sz="2400" dirty="0"/>
                            <a:t>2720</a:t>
                          </a:r>
                          <a:endParaRPr lang="zh-CN" altLang="en-US" sz="2400" dirty="0"/>
                        </a:p>
                      </a:txBody>
                      <a:tcPr/>
                    </a:tc>
                    <a:tc>
                      <a:txBody>
                        <a:bodyPr/>
                        <a:lstStyle/>
                        <a:p>
                          <a:r>
                            <a:rPr lang="en-US" altLang="zh-CN" sz="2400" dirty="0"/>
                            <a:t>382</a:t>
                          </a:r>
                          <a:endParaRPr lang="zh-CN" altLang="en-US" sz="2400" dirty="0"/>
                        </a:p>
                      </a:txBody>
                      <a:tcPr/>
                    </a:tc>
                    <a:extLst>
                      <a:ext uri="{0D108BD9-81ED-4DB2-BD59-A6C34878D82A}">
                        <a16:rowId xmlns:a16="http://schemas.microsoft.com/office/drawing/2014/main" val="2224682785"/>
                      </a:ext>
                    </a:extLst>
                  </a:tr>
                  <a:tr h="370840">
                    <a:tc vMerge="1">
                      <a:txBody>
                        <a:bodyPr/>
                        <a:lstStyle/>
                        <a:p>
                          <a:endParaRPr lang="zh-CN" altLang="en-US" dirty="0"/>
                        </a:p>
                      </a:txBody>
                      <a:tcPr/>
                    </a:tc>
                    <a:tc>
                      <a:txBody>
                        <a:bodyPr/>
                        <a:lstStyle/>
                        <a:p>
                          <a:r>
                            <a:rPr lang="en-US" altLang="zh-CN" sz="2400" dirty="0"/>
                            <a:t>Yes</a:t>
                          </a:r>
                          <a:endParaRPr lang="zh-CN" altLang="en-US" sz="2400" dirty="0"/>
                        </a:p>
                      </a:txBody>
                      <a:tcPr/>
                    </a:tc>
                    <a:tc>
                      <a:txBody>
                        <a:bodyPr/>
                        <a:lstStyle/>
                        <a:p>
                          <a:r>
                            <a:rPr lang="en-US" altLang="zh-CN" sz="2400" dirty="0"/>
                            <a:t>130</a:t>
                          </a:r>
                          <a:endParaRPr lang="zh-CN" altLang="en-US" sz="2400" dirty="0"/>
                        </a:p>
                      </a:txBody>
                      <a:tcPr/>
                    </a:tc>
                    <a:tc>
                      <a:txBody>
                        <a:bodyPr/>
                        <a:lstStyle/>
                        <a:p>
                          <a:r>
                            <a:rPr lang="en-US" altLang="zh-CN" sz="2400" dirty="0"/>
                            <a:t>101</a:t>
                          </a:r>
                          <a:endParaRPr lang="zh-CN" altLang="en-US" sz="2400" dirty="0"/>
                        </a:p>
                      </a:txBody>
                      <a:tcPr/>
                    </a:tc>
                    <a:extLst>
                      <a:ext uri="{0D108BD9-81ED-4DB2-BD59-A6C34878D82A}">
                        <a16:rowId xmlns:a16="http://schemas.microsoft.com/office/drawing/2014/main" val="1598011817"/>
                      </a:ext>
                    </a:extLst>
                  </a:tr>
                  <a:tr h="370840">
                    <a:tc gridSpan="4">
                      <a:txBody>
                        <a:bodyPr/>
                        <a:lstStyle/>
                        <a:p>
                          <a:r>
                            <a:rPr lang="en-US" altLang="zh-CN" sz="2400" dirty="0"/>
                            <a:t>p(I</a:t>
                          </a:r>
                          <a:r>
                            <a:rPr lang="en-US" altLang="zh-CN" sz="2400" dirty="0">
                              <a:sym typeface="Symbol" panose="05050102010706020507" pitchFamily="18" charset="2"/>
                            </a:rPr>
                            <a:t></a:t>
                          </a:r>
                          <a14:m>
                            <m:oMath xmlns:m="http://schemas.openxmlformats.org/officeDocument/2006/math">
                              <m:acc>
                                <m:accPr>
                                  <m:chr m:val="̅"/>
                                  <m:ctrlPr>
                                    <a:rPr lang="en-US" altLang="zh-CN" sz="2400" i="1" dirty="0" smtClean="0">
                                      <a:latin typeface="Cambria Math" panose="02040503050406030204" pitchFamily="18" charset="0"/>
                                      <a:sym typeface="Symbol" panose="05050102010706020507" pitchFamily="18" charset="2"/>
                                    </a:rPr>
                                  </m:ctrlPr>
                                </m:accPr>
                                <m:e>
                                  <m:r>
                                    <m:rPr>
                                      <m:sty m:val="p"/>
                                    </m:rPr>
                                    <a:rPr lang="en-US" altLang="zh-CN" sz="2400" b="0" i="0" dirty="0" smtClean="0">
                                      <a:latin typeface="Cambria Math" panose="02040503050406030204" pitchFamily="18" charset="0"/>
                                      <a:sym typeface="Symbol" panose="05050102010706020507" pitchFamily="18" charset="2"/>
                                    </a:rPr>
                                    <m:t>V</m:t>
                                  </m:r>
                                </m:e>
                              </m:acc>
                            </m:oMath>
                          </a14:m>
                          <a:r>
                            <a:rPr lang="en-US" altLang="zh-CN" sz="2400" dirty="0">
                              <a:sym typeface="Symbol" panose="05050102010706020507" pitchFamily="18" charset="2"/>
                            </a:rPr>
                            <a:t> | C)=</a:t>
                          </a:r>
                          <a:r>
                            <a:rPr lang="en-US" altLang="zh-CN" sz="2400" dirty="0"/>
                            <a:t>101/(101+382)=0.2091</a:t>
                          </a:r>
                          <a:endParaRPr lang="zh-CN" altLang="en-US" sz="2400" dirty="0"/>
                        </a:p>
                      </a:txBody>
                      <a:tcP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extLst>
                      <a:ext uri="{0D108BD9-81ED-4DB2-BD59-A6C34878D82A}">
                        <a16:rowId xmlns:a16="http://schemas.microsoft.com/office/drawing/2014/main" val="3985266286"/>
                      </a:ext>
                    </a:extLst>
                  </a:tr>
                  <a:tr h="370840">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dirty="0"/>
                            <a:t>p(I</a:t>
                          </a:r>
                          <a:r>
                            <a:rPr lang="en-US" altLang="zh-CN" sz="2400" dirty="0">
                              <a:sym typeface="Symbol" panose="05050102010706020507" pitchFamily="18" charset="2"/>
                            </a:rPr>
                            <a:t></a:t>
                          </a:r>
                          <a14:m>
                            <m:oMath xmlns:m="http://schemas.openxmlformats.org/officeDocument/2006/math">
                              <m:acc>
                                <m:accPr>
                                  <m:chr m:val="̅"/>
                                  <m:ctrlPr>
                                    <a:rPr lang="en-US" altLang="zh-CN" sz="2400" i="1" dirty="0" smtClean="0">
                                      <a:latin typeface="Cambria Math" panose="02040503050406030204" pitchFamily="18" charset="0"/>
                                      <a:sym typeface="Symbol" panose="05050102010706020507" pitchFamily="18" charset="2"/>
                                    </a:rPr>
                                  </m:ctrlPr>
                                </m:accPr>
                                <m:e>
                                  <m:r>
                                    <m:rPr>
                                      <m:sty m:val="p"/>
                                    </m:rPr>
                                    <a:rPr lang="en-US" altLang="zh-CN" sz="2400" b="0" i="0" dirty="0" smtClean="0">
                                      <a:latin typeface="Cambria Math" panose="02040503050406030204" pitchFamily="18" charset="0"/>
                                      <a:sym typeface="Symbol" panose="05050102010706020507" pitchFamily="18" charset="2"/>
                                    </a:rPr>
                                    <m:t>V</m:t>
                                  </m:r>
                                </m:e>
                              </m:acc>
                            </m:oMath>
                          </a14:m>
                          <a:r>
                            <a:rPr lang="en-US" altLang="zh-CN" sz="2400" dirty="0">
                              <a:sym typeface="Symbol" panose="05050102010706020507" pitchFamily="18" charset="2"/>
                            </a:rPr>
                            <a:t> | </a:t>
                          </a:r>
                          <a14:m>
                            <m:oMath xmlns:m="http://schemas.openxmlformats.org/officeDocument/2006/math">
                              <m:acc>
                                <m:accPr>
                                  <m:chr m:val="̅"/>
                                  <m:ctrlPr>
                                    <a:rPr lang="en-US" altLang="zh-CN" sz="2400" i="1" dirty="0" smtClean="0">
                                      <a:latin typeface="Cambria Math" panose="02040503050406030204" pitchFamily="18" charset="0"/>
                                      <a:sym typeface="Symbol" panose="05050102010706020507" pitchFamily="18" charset="2"/>
                                    </a:rPr>
                                  </m:ctrlPr>
                                </m:accPr>
                                <m:e>
                                  <m:r>
                                    <m:rPr>
                                      <m:sty m:val="p"/>
                                    </m:rPr>
                                    <a:rPr lang="en-US" altLang="zh-CN" sz="2400" b="0" i="0" dirty="0" smtClean="0">
                                      <a:latin typeface="Cambria Math" panose="02040503050406030204" pitchFamily="18" charset="0"/>
                                      <a:sym typeface="Symbol" panose="05050102010706020507" pitchFamily="18" charset="2"/>
                                    </a:rPr>
                                    <m:t>C</m:t>
                                  </m:r>
                                </m:e>
                              </m:acc>
                            </m:oMath>
                          </a14:m>
                          <a:r>
                            <a:rPr lang="en-US" altLang="zh-CN" sz="2400" dirty="0">
                              <a:sym typeface="Symbol" panose="05050102010706020507" pitchFamily="18" charset="2"/>
                            </a:rPr>
                            <a:t>)=</a:t>
                          </a:r>
                          <a:r>
                            <a:rPr lang="en-US" altLang="zh-CN" sz="2400" dirty="0"/>
                            <a:t>130/(130+2720)=0.0456</a:t>
                          </a:r>
                          <a:endParaRPr lang="zh-CN" altLang="en-US" sz="2400" dirty="0"/>
                        </a:p>
                      </a:txBody>
                      <a:tcP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extLst>
                      <a:ext uri="{0D108BD9-81ED-4DB2-BD59-A6C34878D82A}">
                        <a16:rowId xmlns:a16="http://schemas.microsoft.com/office/drawing/2014/main" val="1782691114"/>
                      </a:ext>
                    </a:extLst>
                  </a:tr>
                </a:tbl>
              </a:graphicData>
            </a:graphic>
          </p:graphicFrame>
        </mc:Choice>
        <mc:Fallback xmlns="">
          <p:graphicFrame>
            <p:nvGraphicFramePr>
              <p:cNvPr id="7" name="内容占位符 3">
                <a:extLst>
                  <a:ext uri="{FF2B5EF4-FFF2-40B4-BE49-F238E27FC236}">
                    <a16:creationId xmlns:a16="http://schemas.microsoft.com/office/drawing/2014/main" id="{8ED395F0-81B7-4F68-881C-A15FBAEEDC80}"/>
                  </a:ext>
                </a:extLst>
              </p:cNvPr>
              <p:cNvGraphicFramePr>
                <a:graphicFrameLocks/>
              </p:cNvGraphicFramePr>
              <p:nvPr>
                <p:extLst>
                  <p:ext uri="{D42A27DB-BD31-4B8C-83A1-F6EECF244321}">
                    <p14:modId xmlns:p14="http://schemas.microsoft.com/office/powerpoint/2010/main" val="105843901"/>
                  </p:ext>
                </p:extLst>
              </p:nvPr>
            </p:nvGraphicFramePr>
            <p:xfrm>
              <a:off x="5789629" y="816951"/>
              <a:ext cx="4912152" cy="2743962"/>
            </p:xfrm>
            <a:graphic>
              <a:graphicData uri="http://schemas.openxmlformats.org/drawingml/2006/table">
                <a:tbl>
                  <a:tblPr firstRow="1" bandRow="1">
                    <a:tableStyleId>{5C22544A-7EE6-4342-B048-85BDC9FD1C3A}</a:tableStyleId>
                  </a:tblPr>
                  <a:tblGrid>
                    <a:gridCol w="1228038">
                      <a:extLst>
                        <a:ext uri="{9D8B030D-6E8A-4147-A177-3AD203B41FA5}">
                          <a16:colId xmlns:a16="http://schemas.microsoft.com/office/drawing/2014/main" val="3212878488"/>
                        </a:ext>
                      </a:extLst>
                    </a:gridCol>
                    <a:gridCol w="1228038">
                      <a:extLst>
                        <a:ext uri="{9D8B030D-6E8A-4147-A177-3AD203B41FA5}">
                          <a16:colId xmlns:a16="http://schemas.microsoft.com/office/drawing/2014/main" val="387857801"/>
                        </a:ext>
                      </a:extLst>
                    </a:gridCol>
                    <a:gridCol w="1228038">
                      <a:extLst>
                        <a:ext uri="{9D8B030D-6E8A-4147-A177-3AD203B41FA5}">
                          <a16:colId xmlns:a16="http://schemas.microsoft.com/office/drawing/2014/main" val="2245121745"/>
                        </a:ext>
                      </a:extLst>
                    </a:gridCol>
                    <a:gridCol w="1228038">
                      <a:extLst>
                        <a:ext uri="{9D8B030D-6E8A-4147-A177-3AD203B41FA5}">
                          <a16:colId xmlns:a16="http://schemas.microsoft.com/office/drawing/2014/main" val="3253235026"/>
                        </a:ext>
                      </a:extLst>
                    </a:gridCol>
                  </a:tblGrid>
                  <a:tr h="457200">
                    <a:tc>
                      <a:txBody>
                        <a:bodyPr/>
                        <a:lstStyle/>
                        <a:p>
                          <a:endParaRPr lang="zh-CN" altLang="en-US" sz="2400" dirty="0"/>
                        </a:p>
                      </a:txBody>
                      <a:tcPr/>
                    </a:tc>
                    <a:tc>
                      <a:txBody>
                        <a:bodyPr/>
                        <a:lstStyle/>
                        <a:p>
                          <a:endParaRPr lang="zh-CN" altLang="en-US" sz="2400" dirty="0"/>
                        </a:p>
                      </a:txBody>
                      <a:tcPr/>
                    </a:tc>
                    <a:tc gridSpan="2">
                      <a:txBody>
                        <a:bodyPr/>
                        <a:lstStyle/>
                        <a:p>
                          <a:r>
                            <a:rPr lang="en-US" altLang="zh-CN" sz="2400" dirty="0"/>
                            <a:t>Churn</a:t>
                          </a:r>
                          <a:endParaRPr lang="zh-CN" altLang="en-US" sz="2400" dirty="0"/>
                        </a:p>
                      </a:txBody>
                      <a:tcPr/>
                    </a:tc>
                    <a:tc hMerge="1">
                      <a:txBody>
                        <a:bodyPr/>
                        <a:lstStyle/>
                        <a:p>
                          <a:endParaRPr lang="zh-CN" altLang="en-US" dirty="0"/>
                        </a:p>
                      </a:txBody>
                      <a:tcPr/>
                    </a:tc>
                    <a:extLst>
                      <a:ext uri="{0D108BD9-81ED-4DB2-BD59-A6C34878D82A}">
                        <a16:rowId xmlns:a16="http://schemas.microsoft.com/office/drawing/2014/main" val="979092346"/>
                      </a:ext>
                    </a:extLst>
                  </a:tr>
                  <a:tr h="457200">
                    <a:tc>
                      <a:txBody>
                        <a:bodyPr/>
                        <a:lstStyle/>
                        <a:p>
                          <a:endParaRPr lang="zh-CN" altLang="en-US" sz="2400" dirty="0"/>
                        </a:p>
                      </a:txBody>
                      <a:tcPr/>
                    </a:tc>
                    <a:tc>
                      <a:txBody>
                        <a:bodyPr/>
                        <a:lstStyle/>
                        <a:p>
                          <a:endParaRPr lang="zh-CN" altLang="en-US" sz="2400" dirty="0"/>
                        </a:p>
                      </a:txBody>
                      <a:tcPr/>
                    </a:tc>
                    <a:tc>
                      <a:txBody>
                        <a:bodyPr/>
                        <a:lstStyle/>
                        <a:p>
                          <a:r>
                            <a:rPr lang="en-US" altLang="zh-CN" sz="2400" dirty="0"/>
                            <a:t>False</a:t>
                          </a:r>
                          <a:endParaRPr lang="zh-CN" altLang="en-US" sz="2400" dirty="0"/>
                        </a:p>
                      </a:txBody>
                      <a:tcPr/>
                    </a:tc>
                    <a:tc>
                      <a:txBody>
                        <a:bodyPr/>
                        <a:lstStyle/>
                        <a:p>
                          <a:r>
                            <a:rPr lang="en-US" altLang="zh-CN" sz="2400" dirty="0"/>
                            <a:t>True</a:t>
                          </a:r>
                          <a:endParaRPr lang="zh-CN" altLang="en-US" sz="2400" dirty="0"/>
                        </a:p>
                      </a:txBody>
                      <a:tcPr/>
                    </a:tc>
                    <a:extLst>
                      <a:ext uri="{0D108BD9-81ED-4DB2-BD59-A6C34878D82A}">
                        <a16:rowId xmlns:a16="http://schemas.microsoft.com/office/drawing/2014/main" val="3465185952"/>
                      </a:ext>
                    </a:extLst>
                  </a:tr>
                  <a:tr h="457200">
                    <a:tc rowSpan="2">
                      <a:txBody>
                        <a:bodyPr/>
                        <a:lstStyle/>
                        <a:p>
                          <a:endParaRPr lang="zh-CN"/>
                        </a:p>
                      </a:txBody>
                      <a:tcPr>
                        <a:blipFill>
                          <a:blip r:embed="rId4"/>
                          <a:stretch>
                            <a:fillRect l="-495" t="-103974" r="-301485" b="-114570"/>
                          </a:stretch>
                        </a:blipFill>
                      </a:tcPr>
                    </a:tc>
                    <a:tc>
                      <a:txBody>
                        <a:bodyPr/>
                        <a:lstStyle/>
                        <a:p>
                          <a:r>
                            <a:rPr lang="en-US" altLang="zh-CN" sz="2400" dirty="0"/>
                            <a:t>No</a:t>
                          </a:r>
                          <a:endParaRPr lang="zh-CN" altLang="en-US" sz="2400" dirty="0"/>
                        </a:p>
                      </a:txBody>
                      <a:tcPr/>
                    </a:tc>
                    <a:tc>
                      <a:txBody>
                        <a:bodyPr/>
                        <a:lstStyle/>
                        <a:p>
                          <a:r>
                            <a:rPr lang="en-US" altLang="zh-CN" sz="2400" dirty="0"/>
                            <a:t>2720</a:t>
                          </a:r>
                          <a:endParaRPr lang="zh-CN" altLang="en-US" sz="2400" dirty="0"/>
                        </a:p>
                      </a:txBody>
                      <a:tcPr/>
                    </a:tc>
                    <a:tc>
                      <a:txBody>
                        <a:bodyPr/>
                        <a:lstStyle/>
                        <a:p>
                          <a:r>
                            <a:rPr lang="en-US" altLang="zh-CN" sz="2400" dirty="0"/>
                            <a:t>382</a:t>
                          </a:r>
                          <a:endParaRPr lang="zh-CN" altLang="en-US" sz="2400" dirty="0"/>
                        </a:p>
                      </a:txBody>
                      <a:tcPr/>
                    </a:tc>
                    <a:extLst>
                      <a:ext uri="{0D108BD9-81ED-4DB2-BD59-A6C34878D82A}">
                        <a16:rowId xmlns:a16="http://schemas.microsoft.com/office/drawing/2014/main" val="2224682785"/>
                      </a:ext>
                    </a:extLst>
                  </a:tr>
                  <a:tr h="457200">
                    <a:tc vMerge="1">
                      <a:txBody>
                        <a:bodyPr/>
                        <a:lstStyle/>
                        <a:p>
                          <a:endParaRPr lang="zh-CN" altLang="en-US" dirty="0"/>
                        </a:p>
                      </a:txBody>
                      <a:tcPr/>
                    </a:tc>
                    <a:tc>
                      <a:txBody>
                        <a:bodyPr/>
                        <a:lstStyle/>
                        <a:p>
                          <a:r>
                            <a:rPr lang="en-US" altLang="zh-CN" sz="2400" dirty="0"/>
                            <a:t>Yes</a:t>
                          </a:r>
                          <a:endParaRPr lang="zh-CN" altLang="en-US" sz="2400" dirty="0"/>
                        </a:p>
                      </a:txBody>
                      <a:tcPr/>
                    </a:tc>
                    <a:tc>
                      <a:txBody>
                        <a:bodyPr/>
                        <a:lstStyle/>
                        <a:p>
                          <a:r>
                            <a:rPr lang="en-US" altLang="zh-CN" sz="2400" dirty="0"/>
                            <a:t>130</a:t>
                          </a:r>
                          <a:endParaRPr lang="zh-CN" altLang="en-US" sz="2400" dirty="0"/>
                        </a:p>
                      </a:txBody>
                      <a:tcPr/>
                    </a:tc>
                    <a:tc>
                      <a:txBody>
                        <a:bodyPr/>
                        <a:lstStyle/>
                        <a:p>
                          <a:r>
                            <a:rPr lang="en-US" altLang="zh-CN" sz="2400" dirty="0"/>
                            <a:t>101</a:t>
                          </a:r>
                          <a:endParaRPr lang="zh-CN" altLang="en-US" sz="2400" dirty="0"/>
                        </a:p>
                      </a:txBody>
                      <a:tcPr/>
                    </a:tc>
                    <a:extLst>
                      <a:ext uri="{0D108BD9-81ED-4DB2-BD59-A6C34878D82A}">
                        <a16:rowId xmlns:a16="http://schemas.microsoft.com/office/drawing/2014/main" val="1598011817"/>
                      </a:ext>
                    </a:extLst>
                  </a:tr>
                  <a:tr h="457200">
                    <a:tc gridSpan="4">
                      <a:txBody>
                        <a:bodyPr/>
                        <a:lstStyle/>
                        <a:p>
                          <a:endParaRPr lang="zh-CN"/>
                        </a:p>
                      </a:txBody>
                      <a:tcPr>
                        <a:blipFill>
                          <a:blip r:embed="rId4"/>
                          <a:stretch>
                            <a:fillRect l="-124" t="-410667" r="-496" b="-130667"/>
                          </a:stretch>
                        </a:blipFill>
                      </a:tcP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extLst>
                      <a:ext uri="{0D108BD9-81ED-4DB2-BD59-A6C34878D82A}">
                        <a16:rowId xmlns:a16="http://schemas.microsoft.com/office/drawing/2014/main" val="3985266286"/>
                      </a:ext>
                    </a:extLst>
                  </a:tr>
                  <a:tr h="457962">
                    <a:tc gridSpan="4">
                      <a:txBody>
                        <a:bodyPr/>
                        <a:lstStyle/>
                        <a:p>
                          <a:endParaRPr lang="zh-CN"/>
                        </a:p>
                      </a:txBody>
                      <a:tcPr>
                        <a:blipFill>
                          <a:blip r:embed="rId4"/>
                          <a:stretch>
                            <a:fillRect l="-124" t="-510667" r="-496" b="-30667"/>
                          </a:stretch>
                        </a:blipFill>
                      </a:tcP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extLst>
                      <a:ext uri="{0D108BD9-81ED-4DB2-BD59-A6C34878D82A}">
                        <a16:rowId xmlns:a16="http://schemas.microsoft.com/office/drawing/2014/main" val="1782691114"/>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 name="内容占位符 3">
                <a:extLst>
                  <a:ext uri="{FF2B5EF4-FFF2-40B4-BE49-F238E27FC236}">
                    <a16:creationId xmlns:a16="http://schemas.microsoft.com/office/drawing/2014/main" id="{5BCBC41C-0A16-49F1-BD02-C7EA72158EA8}"/>
                  </a:ext>
                </a:extLst>
              </p:cNvPr>
              <p:cNvGraphicFramePr>
                <a:graphicFrameLocks/>
              </p:cNvGraphicFramePr>
              <p:nvPr>
                <p:extLst>
                  <p:ext uri="{D42A27DB-BD31-4B8C-83A1-F6EECF244321}">
                    <p14:modId xmlns:p14="http://schemas.microsoft.com/office/powerpoint/2010/main" val="2610553688"/>
                  </p:ext>
                </p:extLst>
              </p:nvPr>
            </p:nvGraphicFramePr>
            <p:xfrm>
              <a:off x="725864" y="3712795"/>
              <a:ext cx="4912152" cy="2743962"/>
            </p:xfrm>
            <a:graphic>
              <a:graphicData uri="http://schemas.openxmlformats.org/drawingml/2006/table">
                <a:tbl>
                  <a:tblPr firstRow="1" bandRow="1">
                    <a:tableStyleId>{5C22544A-7EE6-4342-B048-85BDC9FD1C3A}</a:tableStyleId>
                  </a:tblPr>
                  <a:tblGrid>
                    <a:gridCol w="1228038">
                      <a:extLst>
                        <a:ext uri="{9D8B030D-6E8A-4147-A177-3AD203B41FA5}">
                          <a16:colId xmlns:a16="http://schemas.microsoft.com/office/drawing/2014/main" val="3212878488"/>
                        </a:ext>
                      </a:extLst>
                    </a:gridCol>
                    <a:gridCol w="1228038">
                      <a:extLst>
                        <a:ext uri="{9D8B030D-6E8A-4147-A177-3AD203B41FA5}">
                          <a16:colId xmlns:a16="http://schemas.microsoft.com/office/drawing/2014/main" val="387857801"/>
                        </a:ext>
                      </a:extLst>
                    </a:gridCol>
                    <a:gridCol w="1228038">
                      <a:extLst>
                        <a:ext uri="{9D8B030D-6E8A-4147-A177-3AD203B41FA5}">
                          <a16:colId xmlns:a16="http://schemas.microsoft.com/office/drawing/2014/main" val="2245121745"/>
                        </a:ext>
                      </a:extLst>
                    </a:gridCol>
                    <a:gridCol w="1228038">
                      <a:extLst>
                        <a:ext uri="{9D8B030D-6E8A-4147-A177-3AD203B41FA5}">
                          <a16:colId xmlns:a16="http://schemas.microsoft.com/office/drawing/2014/main" val="3253235026"/>
                        </a:ext>
                      </a:extLst>
                    </a:gridCol>
                  </a:tblGrid>
                  <a:tr h="370840">
                    <a:tc>
                      <a:txBody>
                        <a:bodyPr/>
                        <a:lstStyle/>
                        <a:p>
                          <a:endParaRPr lang="zh-CN" altLang="en-US" sz="2400" dirty="0"/>
                        </a:p>
                      </a:txBody>
                      <a:tcPr/>
                    </a:tc>
                    <a:tc>
                      <a:txBody>
                        <a:bodyPr/>
                        <a:lstStyle/>
                        <a:p>
                          <a:endParaRPr lang="zh-CN" altLang="en-US" sz="2400" dirty="0"/>
                        </a:p>
                      </a:txBody>
                      <a:tcPr/>
                    </a:tc>
                    <a:tc gridSpan="2">
                      <a:txBody>
                        <a:bodyPr/>
                        <a:lstStyle/>
                        <a:p>
                          <a:r>
                            <a:rPr lang="en-US" altLang="zh-CN" sz="2400" dirty="0"/>
                            <a:t>Churn</a:t>
                          </a:r>
                          <a:endParaRPr lang="zh-CN" altLang="en-US" sz="2400" dirty="0"/>
                        </a:p>
                      </a:txBody>
                      <a:tcPr/>
                    </a:tc>
                    <a:tc hMerge="1">
                      <a:txBody>
                        <a:bodyPr/>
                        <a:lstStyle/>
                        <a:p>
                          <a:endParaRPr lang="zh-CN" altLang="en-US" dirty="0"/>
                        </a:p>
                      </a:txBody>
                      <a:tcPr/>
                    </a:tc>
                    <a:extLst>
                      <a:ext uri="{0D108BD9-81ED-4DB2-BD59-A6C34878D82A}">
                        <a16:rowId xmlns:a16="http://schemas.microsoft.com/office/drawing/2014/main" val="979092346"/>
                      </a:ext>
                    </a:extLst>
                  </a:tr>
                  <a:tr h="370840">
                    <a:tc>
                      <a:txBody>
                        <a:bodyPr/>
                        <a:lstStyle/>
                        <a:p>
                          <a:endParaRPr lang="zh-CN" altLang="en-US" sz="2400"/>
                        </a:p>
                      </a:txBody>
                      <a:tcPr/>
                    </a:tc>
                    <a:tc>
                      <a:txBody>
                        <a:bodyPr/>
                        <a:lstStyle/>
                        <a:p>
                          <a:endParaRPr lang="zh-CN" altLang="en-US" sz="2400" dirty="0"/>
                        </a:p>
                      </a:txBody>
                      <a:tcPr/>
                    </a:tc>
                    <a:tc>
                      <a:txBody>
                        <a:bodyPr/>
                        <a:lstStyle/>
                        <a:p>
                          <a:r>
                            <a:rPr lang="en-US" altLang="zh-CN" sz="2400" dirty="0"/>
                            <a:t>False</a:t>
                          </a:r>
                          <a:endParaRPr lang="zh-CN" altLang="en-US" sz="2400" dirty="0"/>
                        </a:p>
                      </a:txBody>
                      <a:tcPr/>
                    </a:tc>
                    <a:tc>
                      <a:txBody>
                        <a:bodyPr/>
                        <a:lstStyle/>
                        <a:p>
                          <a:r>
                            <a:rPr lang="en-US" altLang="zh-CN" sz="2400" dirty="0"/>
                            <a:t>True</a:t>
                          </a:r>
                          <a:endParaRPr lang="zh-CN" altLang="en-US" sz="2400" dirty="0"/>
                        </a:p>
                      </a:txBody>
                      <a:tcPr/>
                    </a:tc>
                    <a:extLst>
                      <a:ext uri="{0D108BD9-81ED-4DB2-BD59-A6C34878D82A}">
                        <a16:rowId xmlns:a16="http://schemas.microsoft.com/office/drawing/2014/main" val="3465185952"/>
                      </a:ext>
                    </a:extLst>
                  </a:tr>
                  <a:tr h="37084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acc>
                                <m:accPr>
                                  <m:chr m:val="̅"/>
                                  <m:ctrlPr>
                                    <a:rPr lang="en-US" altLang="zh-CN" sz="2400" i="1" dirty="0" smtClean="0">
                                      <a:latin typeface="Cambria Math" panose="02040503050406030204" pitchFamily="18" charset="0"/>
                                      <a:sym typeface="Symbol" panose="05050102010706020507" pitchFamily="18" charset="2"/>
                                    </a:rPr>
                                  </m:ctrlPr>
                                </m:accPr>
                                <m:e>
                                  <m:r>
                                    <m:rPr>
                                      <m:sty m:val="p"/>
                                    </m:rPr>
                                    <a:rPr lang="en-US" altLang="zh-CN" sz="2400" b="0" i="0" dirty="0" smtClean="0">
                                      <a:latin typeface="Cambria Math" panose="02040503050406030204" pitchFamily="18" charset="0"/>
                                      <a:sym typeface="Symbol" panose="05050102010706020507" pitchFamily="18" charset="2"/>
                                    </a:rPr>
                                    <m:t>I</m:t>
                                  </m:r>
                                </m:e>
                              </m:acc>
                            </m:oMath>
                          </a14:m>
                          <a:r>
                            <a:rPr lang="en-US" altLang="zh-CN" sz="2400" dirty="0">
                              <a:sym typeface="Symbol" panose="05050102010706020507" pitchFamily="18" charset="2"/>
                            </a:rPr>
                            <a:t>V</a:t>
                          </a:r>
                          <a:endParaRPr lang="zh-CN" altLang="en-US" sz="2400" dirty="0"/>
                        </a:p>
                        <a:p>
                          <a:endParaRPr lang="zh-CN" altLang="en-US" sz="2400" dirty="0"/>
                        </a:p>
                      </a:txBody>
                      <a:tcPr/>
                    </a:tc>
                    <a:tc>
                      <a:txBody>
                        <a:bodyPr/>
                        <a:lstStyle/>
                        <a:p>
                          <a:r>
                            <a:rPr lang="en-US" altLang="zh-CN" sz="2400" dirty="0"/>
                            <a:t>No</a:t>
                          </a:r>
                          <a:endParaRPr lang="zh-CN" altLang="en-US" sz="2400" dirty="0"/>
                        </a:p>
                      </a:txBody>
                      <a:tcPr/>
                    </a:tc>
                    <a:tc>
                      <a:txBody>
                        <a:bodyPr/>
                        <a:lstStyle/>
                        <a:p>
                          <a:r>
                            <a:rPr lang="en-US" altLang="zh-CN" sz="2400" dirty="0"/>
                            <a:t>2064</a:t>
                          </a:r>
                          <a:endParaRPr lang="zh-CN" altLang="en-US" sz="2400" dirty="0"/>
                        </a:p>
                      </a:txBody>
                      <a:tcPr/>
                    </a:tc>
                    <a:tc>
                      <a:txBody>
                        <a:bodyPr/>
                        <a:lstStyle/>
                        <a:p>
                          <a:r>
                            <a:rPr lang="en-US" altLang="zh-CN" sz="2400" dirty="0"/>
                            <a:t>439</a:t>
                          </a:r>
                          <a:endParaRPr lang="zh-CN" altLang="en-US" sz="2400" dirty="0"/>
                        </a:p>
                      </a:txBody>
                      <a:tcPr/>
                    </a:tc>
                    <a:extLst>
                      <a:ext uri="{0D108BD9-81ED-4DB2-BD59-A6C34878D82A}">
                        <a16:rowId xmlns:a16="http://schemas.microsoft.com/office/drawing/2014/main" val="2224682785"/>
                      </a:ext>
                    </a:extLst>
                  </a:tr>
                  <a:tr h="370840">
                    <a:tc vMerge="1">
                      <a:txBody>
                        <a:bodyPr/>
                        <a:lstStyle/>
                        <a:p>
                          <a:endParaRPr lang="zh-CN" altLang="en-US" dirty="0"/>
                        </a:p>
                      </a:txBody>
                      <a:tcPr/>
                    </a:tc>
                    <a:tc>
                      <a:txBody>
                        <a:bodyPr/>
                        <a:lstStyle/>
                        <a:p>
                          <a:r>
                            <a:rPr lang="en-US" altLang="zh-CN" sz="2400" dirty="0"/>
                            <a:t>Yes</a:t>
                          </a:r>
                          <a:endParaRPr lang="zh-CN" altLang="en-US" sz="2400" dirty="0"/>
                        </a:p>
                      </a:txBody>
                      <a:tcPr/>
                    </a:tc>
                    <a:tc>
                      <a:txBody>
                        <a:bodyPr/>
                        <a:lstStyle/>
                        <a:p>
                          <a:r>
                            <a:rPr lang="en-US" altLang="zh-CN" sz="2400" dirty="0"/>
                            <a:t>786</a:t>
                          </a:r>
                          <a:endParaRPr lang="zh-CN" altLang="en-US" sz="2400" dirty="0"/>
                        </a:p>
                      </a:txBody>
                      <a:tcPr/>
                    </a:tc>
                    <a:tc>
                      <a:txBody>
                        <a:bodyPr/>
                        <a:lstStyle/>
                        <a:p>
                          <a:r>
                            <a:rPr lang="en-US" altLang="zh-CN" sz="2400" dirty="0"/>
                            <a:t>44</a:t>
                          </a:r>
                          <a:endParaRPr lang="zh-CN" altLang="en-US" sz="2400" dirty="0"/>
                        </a:p>
                      </a:txBody>
                      <a:tcPr/>
                    </a:tc>
                    <a:extLst>
                      <a:ext uri="{0D108BD9-81ED-4DB2-BD59-A6C34878D82A}">
                        <a16:rowId xmlns:a16="http://schemas.microsoft.com/office/drawing/2014/main" val="1598011817"/>
                      </a:ext>
                    </a:extLst>
                  </a:tr>
                  <a:tr h="370840">
                    <a:tc gridSpan="4">
                      <a:txBody>
                        <a:bodyPr/>
                        <a:lstStyle/>
                        <a:p>
                          <a:r>
                            <a:rPr lang="en-US" altLang="zh-CN" sz="2400" dirty="0"/>
                            <a:t>p(</a:t>
                          </a:r>
                          <a14:m>
                            <m:oMath xmlns:m="http://schemas.openxmlformats.org/officeDocument/2006/math">
                              <m:acc>
                                <m:accPr>
                                  <m:chr m:val="̅"/>
                                  <m:ctrlPr>
                                    <a:rPr lang="en-US" altLang="zh-CN" sz="2400" i="1" dirty="0" smtClean="0">
                                      <a:latin typeface="Cambria Math" panose="02040503050406030204" pitchFamily="18" charset="0"/>
                                      <a:sym typeface="Symbol" panose="05050102010706020507" pitchFamily="18" charset="2"/>
                                    </a:rPr>
                                  </m:ctrlPr>
                                </m:accPr>
                                <m:e>
                                  <m:r>
                                    <m:rPr>
                                      <m:sty m:val="p"/>
                                    </m:rPr>
                                    <a:rPr lang="en-US" altLang="zh-CN" sz="2400" b="0" i="0" dirty="0" smtClean="0">
                                      <a:latin typeface="Cambria Math" panose="02040503050406030204" pitchFamily="18" charset="0"/>
                                      <a:sym typeface="Symbol" panose="05050102010706020507" pitchFamily="18" charset="2"/>
                                    </a:rPr>
                                    <m:t>I</m:t>
                                  </m:r>
                                </m:e>
                              </m:acc>
                            </m:oMath>
                          </a14:m>
                          <a:r>
                            <a:rPr lang="en-US" altLang="zh-CN" sz="2400" dirty="0">
                              <a:sym typeface="Symbol" panose="05050102010706020507" pitchFamily="18" charset="2"/>
                            </a:rPr>
                            <a:t>V | C) = 0.0911</a:t>
                          </a:r>
                          <a:endParaRPr lang="zh-CN" altLang="en-US" sz="2400" dirty="0"/>
                        </a:p>
                      </a:txBody>
                      <a:tcP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extLst>
                      <a:ext uri="{0D108BD9-81ED-4DB2-BD59-A6C34878D82A}">
                        <a16:rowId xmlns:a16="http://schemas.microsoft.com/office/drawing/2014/main" val="3985266286"/>
                      </a:ext>
                    </a:extLst>
                  </a:tr>
                  <a:tr h="370840">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dirty="0"/>
                            <a:t>p(</a:t>
                          </a:r>
                          <a14:m>
                            <m:oMath xmlns:m="http://schemas.openxmlformats.org/officeDocument/2006/math">
                              <m:acc>
                                <m:accPr>
                                  <m:chr m:val="̅"/>
                                  <m:ctrlPr>
                                    <a:rPr lang="en-US" altLang="zh-CN" sz="2400" i="1" dirty="0" smtClean="0">
                                      <a:latin typeface="Cambria Math" panose="02040503050406030204" pitchFamily="18" charset="0"/>
                                      <a:sym typeface="Symbol" panose="05050102010706020507" pitchFamily="18" charset="2"/>
                                    </a:rPr>
                                  </m:ctrlPr>
                                </m:accPr>
                                <m:e>
                                  <m:r>
                                    <m:rPr>
                                      <m:sty m:val="p"/>
                                    </m:rPr>
                                    <a:rPr lang="en-US" altLang="zh-CN" sz="2400" b="0" i="0" dirty="0" smtClean="0">
                                      <a:latin typeface="Cambria Math" panose="02040503050406030204" pitchFamily="18" charset="0"/>
                                      <a:sym typeface="Symbol" panose="05050102010706020507" pitchFamily="18" charset="2"/>
                                    </a:rPr>
                                    <m:t>I</m:t>
                                  </m:r>
                                </m:e>
                              </m:acc>
                            </m:oMath>
                          </a14:m>
                          <a:r>
                            <a:rPr lang="en-US" altLang="zh-CN" sz="2400" dirty="0">
                              <a:sym typeface="Symbol" panose="05050102010706020507" pitchFamily="18" charset="2"/>
                            </a:rPr>
                            <a:t>V | </a:t>
                          </a:r>
                          <a14:m>
                            <m:oMath xmlns:m="http://schemas.openxmlformats.org/officeDocument/2006/math">
                              <m:acc>
                                <m:accPr>
                                  <m:chr m:val="̅"/>
                                  <m:ctrlPr>
                                    <a:rPr lang="en-US" altLang="zh-CN" sz="2400" i="1" dirty="0" smtClean="0">
                                      <a:latin typeface="Cambria Math" panose="02040503050406030204" pitchFamily="18" charset="0"/>
                                      <a:sym typeface="Symbol" panose="05050102010706020507" pitchFamily="18" charset="2"/>
                                    </a:rPr>
                                  </m:ctrlPr>
                                </m:accPr>
                                <m:e>
                                  <m:r>
                                    <m:rPr>
                                      <m:sty m:val="p"/>
                                    </m:rPr>
                                    <a:rPr lang="en-US" altLang="zh-CN" sz="2400" b="0" i="0" dirty="0" smtClean="0">
                                      <a:latin typeface="Cambria Math" panose="02040503050406030204" pitchFamily="18" charset="0"/>
                                      <a:sym typeface="Symbol" panose="05050102010706020507" pitchFamily="18" charset="2"/>
                                    </a:rPr>
                                    <m:t>C</m:t>
                                  </m:r>
                                </m:e>
                              </m:acc>
                            </m:oMath>
                          </a14:m>
                          <a:r>
                            <a:rPr lang="en-US" altLang="zh-CN" sz="2400" dirty="0">
                              <a:sym typeface="Symbol" panose="05050102010706020507" pitchFamily="18" charset="2"/>
                            </a:rPr>
                            <a:t>) = 0.2758</a:t>
                          </a:r>
                          <a:endParaRPr lang="zh-CN" altLang="en-US" sz="2400" dirty="0"/>
                        </a:p>
                      </a:txBody>
                      <a:tcP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extLst>
                      <a:ext uri="{0D108BD9-81ED-4DB2-BD59-A6C34878D82A}">
                        <a16:rowId xmlns:a16="http://schemas.microsoft.com/office/drawing/2014/main" val="1782691114"/>
                      </a:ext>
                    </a:extLst>
                  </a:tr>
                </a:tbl>
              </a:graphicData>
            </a:graphic>
          </p:graphicFrame>
        </mc:Choice>
        <mc:Fallback xmlns="">
          <p:graphicFrame>
            <p:nvGraphicFramePr>
              <p:cNvPr id="8" name="内容占位符 3">
                <a:extLst>
                  <a:ext uri="{FF2B5EF4-FFF2-40B4-BE49-F238E27FC236}">
                    <a16:creationId xmlns:a16="http://schemas.microsoft.com/office/drawing/2014/main" id="{5BCBC41C-0A16-49F1-BD02-C7EA72158EA8}"/>
                  </a:ext>
                </a:extLst>
              </p:cNvPr>
              <p:cNvGraphicFramePr>
                <a:graphicFrameLocks/>
              </p:cNvGraphicFramePr>
              <p:nvPr>
                <p:extLst>
                  <p:ext uri="{D42A27DB-BD31-4B8C-83A1-F6EECF244321}">
                    <p14:modId xmlns:p14="http://schemas.microsoft.com/office/powerpoint/2010/main" val="2610553688"/>
                  </p:ext>
                </p:extLst>
              </p:nvPr>
            </p:nvGraphicFramePr>
            <p:xfrm>
              <a:off x="725864" y="3712795"/>
              <a:ext cx="4912152" cy="2743962"/>
            </p:xfrm>
            <a:graphic>
              <a:graphicData uri="http://schemas.openxmlformats.org/drawingml/2006/table">
                <a:tbl>
                  <a:tblPr firstRow="1" bandRow="1">
                    <a:tableStyleId>{5C22544A-7EE6-4342-B048-85BDC9FD1C3A}</a:tableStyleId>
                  </a:tblPr>
                  <a:tblGrid>
                    <a:gridCol w="1228038">
                      <a:extLst>
                        <a:ext uri="{9D8B030D-6E8A-4147-A177-3AD203B41FA5}">
                          <a16:colId xmlns:a16="http://schemas.microsoft.com/office/drawing/2014/main" val="3212878488"/>
                        </a:ext>
                      </a:extLst>
                    </a:gridCol>
                    <a:gridCol w="1228038">
                      <a:extLst>
                        <a:ext uri="{9D8B030D-6E8A-4147-A177-3AD203B41FA5}">
                          <a16:colId xmlns:a16="http://schemas.microsoft.com/office/drawing/2014/main" val="387857801"/>
                        </a:ext>
                      </a:extLst>
                    </a:gridCol>
                    <a:gridCol w="1228038">
                      <a:extLst>
                        <a:ext uri="{9D8B030D-6E8A-4147-A177-3AD203B41FA5}">
                          <a16:colId xmlns:a16="http://schemas.microsoft.com/office/drawing/2014/main" val="2245121745"/>
                        </a:ext>
                      </a:extLst>
                    </a:gridCol>
                    <a:gridCol w="1228038">
                      <a:extLst>
                        <a:ext uri="{9D8B030D-6E8A-4147-A177-3AD203B41FA5}">
                          <a16:colId xmlns:a16="http://schemas.microsoft.com/office/drawing/2014/main" val="3253235026"/>
                        </a:ext>
                      </a:extLst>
                    </a:gridCol>
                  </a:tblGrid>
                  <a:tr h="457200">
                    <a:tc>
                      <a:txBody>
                        <a:bodyPr/>
                        <a:lstStyle/>
                        <a:p>
                          <a:endParaRPr lang="zh-CN" altLang="en-US" sz="2400" dirty="0"/>
                        </a:p>
                      </a:txBody>
                      <a:tcPr/>
                    </a:tc>
                    <a:tc>
                      <a:txBody>
                        <a:bodyPr/>
                        <a:lstStyle/>
                        <a:p>
                          <a:endParaRPr lang="zh-CN" altLang="en-US" sz="2400" dirty="0"/>
                        </a:p>
                      </a:txBody>
                      <a:tcPr/>
                    </a:tc>
                    <a:tc gridSpan="2">
                      <a:txBody>
                        <a:bodyPr/>
                        <a:lstStyle/>
                        <a:p>
                          <a:r>
                            <a:rPr lang="en-US" altLang="zh-CN" sz="2400" dirty="0"/>
                            <a:t>Churn</a:t>
                          </a:r>
                          <a:endParaRPr lang="zh-CN" altLang="en-US" sz="2400" dirty="0"/>
                        </a:p>
                      </a:txBody>
                      <a:tcPr/>
                    </a:tc>
                    <a:tc hMerge="1">
                      <a:txBody>
                        <a:bodyPr/>
                        <a:lstStyle/>
                        <a:p>
                          <a:endParaRPr lang="zh-CN" altLang="en-US" dirty="0"/>
                        </a:p>
                      </a:txBody>
                      <a:tcPr/>
                    </a:tc>
                    <a:extLst>
                      <a:ext uri="{0D108BD9-81ED-4DB2-BD59-A6C34878D82A}">
                        <a16:rowId xmlns:a16="http://schemas.microsoft.com/office/drawing/2014/main" val="979092346"/>
                      </a:ext>
                    </a:extLst>
                  </a:tr>
                  <a:tr h="457200">
                    <a:tc>
                      <a:txBody>
                        <a:bodyPr/>
                        <a:lstStyle/>
                        <a:p>
                          <a:endParaRPr lang="zh-CN" altLang="en-US" sz="2400"/>
                        </a:p>
                      </a:txBody>
                      <a:tcPr/>
                    </a:tc>
                    <a:tc>
                      <a:txBody>
                        <a:bodyPr/>
                        <a:lstStyle/>
                        <a:p>
                          <a:endParaRPr lang="zh-CN" altLang="en-US" sz="2400" dirty="0"/>
                        </a:p>
                      </a:txBody>
                      <a:tcPr/>
                    </a:tc>
                    <a:tc>
                      <a:txBody>
                        <a:bodyPr/>
                        <a:lstStyle/>
                        <a:p>
                          <a:r>
                            <a:rPr lang="en-US" altLang="zh-CN" sz="2400" dirty="0"/>
                            <a:t>False</a:t>
                          </a:r>
                          <a:endParaRPr lang="zh-CN" altLang="en-US" sz="2400" dirty="0"/>
                        </a:p>
                      </a:txBody>
                      <a:tcPr/>
                    </a:tc>
                    <a:tc>
                      <a:txBody>
                        <a:bodyPr/>
                        <a:lstStyle/>
                        <a:p>
                          <a:r>
                            <a:rPr lang="en-US" altLang="zh-CN" sz="2400" dirty="0"/>
                            <a:t>True</a:t>
                          </a:r>
                          <a:endParaRPr lang="zh-CN" altLang="en-US" sz="2400" dirty="0"/>
                        </a:p>
                      </a:txBody>
                      <a:tcPr/>
                    </a:tc>
                    <a:extLst>
                      <a:ext uri="{0D108BD9-81ED-4DB2-BD59-A6C34878D82A}">
                        <a16:rowId xmlns:a16="http://schemas.microsoft.com/office/drawing/2014/main" val="3465185952"/>
                      </a:ext>
                    </a:extLst>
                  </a:tr>
                  <a:tr h="457200">
                    <a:tc rowSpan="2">
                      <a:txBody>
                        <a:bodyPr/>
                        <a:lstStyle/>
                        <a:p>
                          <a:endParaRPr lang="zh-CN"/>
                        </a:p>
                      </a:txBody>
                      <a:tcPr>
                        <a:blipFill>
                          <a:blip r:embed="rId5"/>
                          <a:stretch>
                            <a:fillRect l="-495" t="-103974" r="-301485" b="-114570"/>
                          </a:stretch>
                        </a:blipFill>
                      </a:tcPr>
                    </a:tc>
                    <a:tc>
                      <a:txBody>
                        <a:bodyPr/>
                        <a:lstStyle/>
                        <a:p>
                          <a:r>
                            <a:rPr lang="en-US" altLang="zh-CN" sz="2400" dirty="0"/>
                            <a:t>No</a:t>
                          </a:r>
                          <a:endParaRPr lang="zh-CN" altLang="en-US" sz="2400" dirty="0"/>
                        </a:p>
                      </a:txBody>
                      <a:tcPr/>
                    </a:tc>
                    <a:tc>
                      <a:txBody>
                        <a:bodyPr/>
                        <a:lstStyle/>
                        <a:p>
                          <a:r>
                            <a:rPr lang="en-US" altLang="zh-CN" sz="2400" dirty="0"/>
                            <a:t>2064</a:t>
                          </a:r>
                          <a:endParaRPr lang="zh-CN" altLang="en-US" sz="2400" dirty="0"/>
                        </a:p>
                      </a:txBody>
                      <a:tcPr/>
                    </a:tc>
                    <a:tc>
                      <a:txBody>
                        <a:bodyPr/>
                        <a:lstStyle/>
                        <a:p>
                          <a:r>
                            <a:rPr lang="en-US" altLang="zh-CN" sz="2400" dirty="0"/>
                            <a:t>439</a:t>
                          </a:r>
                          <a:endParaRPr lang="zh-CN" altLang="en-US" sz="2400" dirty="0"/>
                        </a:p>
                      </a:txBody>
                      <a:tcPr/>
                    </a:tc>
                    <a:extLst>
                      <a:ext uri="{0D108BD9-81ED-4DB2-BD59-A6C34878D82A}">
                        <a16:rowId xmlns:a16="http://schemas.microsoft.com/office/drawing/2014/main" val="2224682785"/>
                      </a:ext>
                    </a:extLst>
                  </a:tr>
                  <a:tr h="457200">
                    <a:tc vMerge="1">
                      <a:txBody>
                        <a:bodyPr/>
                        <a:lstStyle/>
                        <a:p>
                          <a:endParaRPr lang="zh-CN" altLang="en-US" dirty="0"/>
                        </a:p>
                      </a:txBody>
                      <a:tcPr/>
                    </a:tc>
                    <a:tc>
                      <a:txBody>
                        <a:bodyPr/>
                        <a:lstStyle/>
                        <a:p>
                          <a:r>
                            <a:rPr lang="en-US" altLang="zh-CN" sz="2400" dirty="0"/>
                            <a:t>Yes</a:t>
                          </a:r>
                          <a:endParaRPr lang="zh-CN" altLang="en-US" sz="2400" dirty="0"/>
                        </a:p>
                      </a:txBody>
                      <a:tcPr/>
                    </a:tc>
                    <a:tc>
                      <a:txBody>
                        <a:bodyPr/>
                        <a:lstStyle/>
                        <a:p>
                          <a:r>
                            <a:rPr lang="en-US" altLang="zh-CN" sz="2400" dirty="0"/>
                            <a:t>786</a:t>
                          </a:r>
                          <a:endParaRPr lang="zh-CN" altLang="en-US" sz="2400" dirty="0"/>
                        </a:p>
                      </a:txBody>
                      <a:tcPr/>
                    </a:tc>
                    <a:tc>
                      <a:txBody>
                        <a:bodyPr/>
                        <a:lstStyle/>
                        <a:p>
                          <a:r>
                            <a:rPr lang="en-US" altLang="zh-CN" sz="2400" dirty="0"/>
                            <a:t>44</a:t>
                          </a:r>
                          <a:endParaRPr lang="zh-CN" altLang="en-US" sz="2400" dirty="0"/>
                        </a:p>
                      </a:txBody>
                      <a:tcPr/>
                    </a:tc>
                    <a:extLst>
                      <a:ext uri="{0D108BD9-81ED-4DB2-BD59-A6C34878D82A}">
                        <a16:rowId xmlns:a16="http://schemas.microsoft.com/office/drawing/2014/main" val="1598011817"/>
                      </a:ext>
                    </a:extLst>
                  </a:tr>
                  <a:tr h="457200">
                    <a:tc gridSpan="4">
                      <a:txBody>
                        <a:bodyPr/>
                        <a:lstStyle/>
                        <a:p>
                          <a:endParaRPr lang="zh-CN"/>
                        </a:p>
                      </a:txBody>
                      <a:tcPr>
                        <a:blipFill>
                          <a:blip r:embed="rId5"/>
                          <a:stretch>
                            <a:fillRect l="-124" t="-410667" r="-620" b="-130667"/>
                          </a:stretch>
                        </a:blipFill>
                      </a:tcP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extLst>
                      <a:ext uri="{0D108BD9-81ED-4DB2-BD59-A6C34878D82A}">
                        <a16:rowId xmlns:a16="http://schemas.microsoft.com/office/drawing/2014/main" val="3985266286"/>
                      </a:ext>
                    </a:extLst>
                  </a:tr>
                  <a:tr h="457962">
                    <a:tc gridSpan="4">
                      <a:txBody>
                        <a:bodyPr/>
                        <a:lstStyle/>
                        <a:p>
                          <a:endParaRPr lang="zh-CN"/>
                        </a:p>
                      </a:txBody>
                      <a:tcPr>
                        <a:blipFill>
                          <a:blip r:embed="rId5"/>
                          <a:stretch>
                            <a:fillRect l="-124" t="-510667" r="-620" b="-30667"/>
                          </a:stretch>
                        </a:blipFill>
                      </a:tcP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extLst>
                      <a:ext uri="{0D108BD9-81ED-4DB2-BD59-A6C34878D82A}">
                        <a16:rowId xmlns:a16="http://schemas.microsoft.com/office/drawing/2014/main" val="1782691114"/>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9" name="内容占位符 3">
                <a:extLst>
                  <a:ext uri="{FF2B5EF4-FFF2-40B4-BE49-F238E27FC236}">
                    <a16:creationId xmlns:a16="http://schemas.microsoft.com/office/drawing/2014/main" id="{AADC0A72-8117-41DC-9519-AA3FECB7973B}"/>
                  </a:ext>
                </a:extLst>
              </p:cNvPr>
              <p:cNvGraphicFramePr>
                <a:graphicFrameLocks/>
              </p:cNvGraphicFramePr>
              <p:nvPr>
                <p:extLst>
                  <p:ext uri="{D42A27DB-BD31-4B8C-83A1-F6EECF244321}">
                    <p14:modId xmlns:p14="http://schemas.microsoft.com/office/powerpoint/2010/main" val="3980557247"/>
                  </p:ext>
                </p:extLst>
              </p:nvPr>
            </p:nvGraphicFramePr>
            <p:xfrm>
              <a:off x="5799056" y="3712795"/>
              <a:ext cx="4912152" cy="2743962"/>
            </p:xfrm>
            <a:graphic>
              <a:graphicData uri="http://schemas.openxmlformats.org/drawingml/2006/table">
                <a:tbl>
                  <a:tblPr firstRow="1" bandRow="1">
                    <a:tableStyleId>{5C22544A-7EE6-4342-B048-85BDC9FD1C3A}</a:tableStyleId>
                  </a:tblPr>
                  <a:tblGrid>
                    <a:gridCol w="1228038">
                      <a:extLst>
                        <a:ext uri="{9D8B030D-6E8A-4147-A177-3AD203B41FA5}">
                          <a16:colId xmlns:a16="http://schemas.microsoft.com/office/drawing/2014/main" val="3212878488"/>
                        </a:ext>
                      </a:extLst>
                    </a:gridCol>
                    <a:gridCol w="1228038">
                      <a:extLst>
                        <a:ext uri="{9D8B030D-6E8A-4147-A177-3AD203B41FA5}">
                          <a16:colId xmlns:a16="http://schemas.microsoft.com/office/drawing/2014/main" val="387857801"/>
                        </a:ext>
                      </a:extLst>
                    </a:gridCol>
                    <a:gridCol w="1228038">
                      <a:extLst>
                        <a:ext uri="{9D8B030D-6E8A-4147-A177-3AD203B41FA5}">
                          <a16:colId xmlns:a16="http://schemas.microsoft.com/office/drawing/2014/main" val="2245121745"/>
                        </a:ext>
                      </a:extLst>
                    </a:gridCol>
                    <a:gridCol w="1228038">
                      <a:extLst>
                        <a:ext uri="{9D8B030D-6E8A-4147-A177-3AD203B41FA5}">
                          <a16:colId xmlns:a16="http://schemas.microsoft.com/office/drawing/2014/main" val="3253235026"/>
                        </a:ext>
                      </a:extLst>
                    </a:gridCol>
                  </a:tblGrid>
                  <a:tr h="370840">
                    <a:tc>
                      <a:txBody>
                        <a:bodyPr/>
                        <a:lstStyle/>
                        <a:p>
                          <a:endParaRPr lang="zh-CN" altLang="en-US" sz="2400" dirty="0"/>
                        </a:p>
                      </a:txBody>
                      <a:tcPr/>
                    </a:tc>
                    <a:tc>
                      <a:txBody>
                        <a:bodyPr/>
                        <a:lstStyle/>
                        <a:p>
                          <a:endParaRPr lang="zh-CN" altLang="en-US" sz="2400" dirty="0"/>
                        </a:p>
                      </a:txBody>
                      <a:tcPr/>
                    </a:tc>
                    <a:tc gridSpan="2">
                      <a:txBody>
                        <a:bodyPr/>
                        <a:lstStyle/>
                        <a:p>
                          <a:r>
                            <a:rPr lang="en-US" altLang="zh-CN" sz="2400" dirty="0"/>
                            <a:t>Churn</a:t>
                          </a:r>
                          <a:endParaRPr lang="zh-CN" altLang="en-US" sz="2400" dirty="0"/>
                        </a:p>
                      </a:txBody>
                      <a:tcPr/>
                    </a:tc>
                    <a:tc hMerge="1">
                      <a:txBody>
                        <a:bodyPr/>
                        <a:lstStyle/>
                        <a:p>
                          <a:endParaRPr lang="zh-CN" altLang="en-US" dirty="0"/>
                        </a:p>
                      </a:txBody>
                      <a:tcPr/>
                    </a:tc>
                    <a:extLst>
                      <a:ext uri="{0D108BD9-81ED-4DB2-BD59-A6C34878D82A}">
                        <a16:rowId xmlns:a16="http://schemas.microsoft.com/office/drawing/2014/main" val="979092346"/>
                      </a:ext>
                    </a:extLst>
                  </a:tr>
                  <a:tr h="370840">
                    <a:tc>
                      <a:txBody>
                        <a:bodyPr/>
                        <a:lstStyle/>
                        <a:p>
                          <a:endParaRPr lang="zh-CN" altLang="en-US" sz="2400"/>
                        </a:p>
                      </a:txBody>
                      <a:tcPr/>
                    </a:tc>
                    <a:tc>
                      <a:txBody>
                        <a:bodyPr/>
                        <a:lstStyle/>
                        <a:p>
                          <a:endParaRPr lang="zh-CN" altLang="en-US" sz="2400" dirty="0"/>
                        </a:p>
                      </a:txBody>
                      <a:tcPr/>
                    </a:tc>
                    <a:tc>
                      <a:txBody>
                        <a:bodyPr/>
                        <a:lstStyle/>
                        <a:p>
                          <a:r>
                            <a:rPr lang="en-US" altLang="zh-CN" sz="2400" dirty="0"/>
                            <a:t>False</a:t>
                          </a:r>
                          <a:endParaRPr lang="zh-CN" altLang="en-US" sz="2400" dirty="0"/>
                        </a:p>
                      </a:txBody>
                      <a:tcPr/>
                    </a:tc>
                    <a:tc>
                      <a:txBody>
                        <a:bodyPr/>
                        <a:lstStyle/>
                        <a:p>
                          <a:r>
                            <a:rPr lang="en-US" altLang="zh-CN" sz="2400" dirty="0"/>
                            <a:t>True</a:t>
                          </a:r>
                          <a:endParaRPr lang="zh-CN" altLang="en-US" sz="2400" dirty="0"/>
                        </a:p>
                      </a:txBody>
                      <a:tcPr/>
                    </a:tc>
                    <a:extLst>
                      <a:ext uri="{0D108BD9-81ED-4DB2-BD59-A6C34878D82A}">
                        <a16:rowId xmlns:a16="http://schemas.microsoft.com/office/drawing/2014/main" val="3465185952"/>
                      </a:ext>
                    </a:extLst>
                  </a:tr>
                  <a:tr h="37084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acc>
                                <m:accPr>
                                  <m:chr m:val="̅"/>
                                  <m:ctrlPr>
                                    <a:rPr lang="en-US" altLang="zh-CN" sz="2400" i="1" dirty="0" smtClean="0">
                                      <a:latin typeface="Cambria Math" panose="02040503050406030204" pitchFamily="18" charset="0"/>
                                      <a:sym typeface="Symbol" panose="05050102010706020507" pitchFamily="18" charset="2"/>
                                    </a:rPr>
                                  </m:ctrlPr>
                                </m:accPr>
                                <m:e>
                                  <m:r>
                                    <m:rPr>
                                      <m:sty m:val="p"/>
                                    </m:rPr>
                                    <a:rPr lang="en-US" altLang="zh-CN" sz="2400" b="0" i="0" dirty="0" smtClean="0">
                                      <a:latin typeface="Cambria Math" panose="02040503050406030204" pitchFamily="18" charset="0"/>
                                      <a:sym typeface="Symbol" panose="05050102010706020507" pitchFamily="18" charset="2"/>
                                    </a:rPr>
                                    <m:t>I</m:t>
                                  </m:r>
                                </m:e>
                              </m:acc>
                            </m:oMath>
                          </a14:m>
                          <a:r>
                            <a:rPr lang="en-US" altLang="zh-CN" sz="2400" dirty="0">
                              <a:sym typeface="Symbol" panose="05050102010706020507" pitchFamily="18" charset="2"/>
                            </a:rPr>
                            <a:t></a:t>
                          </a:r>
                          <a14:m>
                            <m:oMath xmlns:m="http://schemas.openxmlformats.org/officeDocument/2006/math">
                              <m:acc>
                                <m:accPr>
                                  <m:chr m:val="̅"/>
                                  <m:ctrlPr>
                                    <a:rPr lang="en-US" altLang="zh-CN" sz="2400" i="1" dirty="0" smtClean="0">
                                      <a:latin typeface="Cambria Math" panose="02040503050406030204" pitchFamily="18" charset="0"/>
                                      <a:sym typeface="Symbol" panose="05050102010706020507" pitchFamily="18" charset="2"/>
                                    </a:rPr>
                                  </m:ctrlPr>
                                </m:accPr>
                                <m:e>
                                  <m:r>
                                    <m:rPr>
                                      <m:sty m:val="p"/>
                                    </m:rPr>
                                    <a:rPr lang="en-US" altLang="zh-CN" sz="2400" b="0" i="0" dirty="0" smtClean="0">
                                      <a:latin typeface="Cambria Math" panose="02040503050406030204" pitchFamily="18" charset="0"/>
                                      <a:sym typeface="Symbol" panose="05050102010706020507" pitchFamily="18" charset="2"/>
                                    </a:rPr>
                                    <m:t>V</m:t>
                                  </m:r>
                                </m:e>
                              </m:acc>
                            </m:oMath>
                          </a14:m>
                          <a:endParaRPr lang="zh-CN" altLang="en-US" sz="2400" dirty="0"/>
                        </a:p>
                        <a:p>
                          <a:endParaRPr lang="zh-CN" altLang="en-US" sz="2400" dirty="0"/>
                        </a:p>
                      </a:txBody>
                      <a:tcPr/>
                    </a:tc>
                    <a:tc>
                      <a:txBody>
                        <a:bodyPr/>
                        <a:lstStyle/>
                        <a:p>
                          <a:r>
                            <a:rPr lang="en-US" altLang="zh-CN" sz="2400" dirty="0"/>
                            <a:t>No</a:t>
                          </a:r>
                          <a:endParaRPr lang="zh-CN" altLang="en-US" sz="2400" dirty="0"/>
                        </a:p>
                      </a:txBody>
                      <a:tcPr/>
                    </a:tc>
                    <a:tc>
                      <a:txBody>
                        <a:bodyPr/>
                        <a:lstStyle/>
                        <a:p>
                          <a:r>
                            <a:rPr lang="en-US" altLang="zh-CN" sz="2400" dirty="0"/>
                            <a:t>972 </a:t>
                          </a:r>
                          <a:endParaRPr lang="zh-CN" altLang="en-US" sz="2400" dirty="0"/>
                        </a:p>
                      </a:txBody>
                      <a:tcPr/>
                    </a:tc>
                    <a:tc>
                      <a:txBody>
                        <a:bodyPr/>
                        <a:lstStyle/>
                        <a:p>
                          <a:r>
                            <a:rPr lang="en-US" altLang="zh-CN" sz="2400" dirty="0"/>
                            <a:t>181 </a:t>
                          </a:r>
                          <a:endParaRPr lang="zh-CN" altLang="en-US" sz="2400" dirty="0"/>
                        </a:p>
                      </a:txBody>
                      <a:tcPr/>
                    </a:tc>
                    <a:extLst>
                      <a:ext uri="{0D108BD9-81ED-4DB2-BD59-A6C34878D82A}">
                        <a16:rowId xmlns:a16="http://schemas.microsoft.com/office/drawing/2014/main" val="2224682785"/>
                      </a:ext>
                    </a:extLst>
                  </a:tr>
                  <a:tr h="370840">
                    <a:tc vMerge="1">
                      <a:txBody>
                        <a:bodyPr/>
                        <a:lstStyle/>
                        <a:p>
                          <a:endParaRPr lang="zh-CN" altLang="en-US" dirty="0"/>
                        </a:p>
                      </a:txBody>
                      <a:tcPr/>
                    </a:tc>
                    <a:tc>
                      <a:txBody>
                        <a:bodyPr/>
                        <a:lstStyle/>
                        <a:p>
                          <a:r>
                            <a:rPr lang="en-US" altLang="zh-CN" sz="2400" dirty="0"/>
                            <a:t>Yes</a:t>
                          </a:r>
                          <a:endParaRPr lang="zh-CN" altLang="en-US" sz="2400" dirty="0"/>
                        </a:p>
                      </a:txBody>
                      <a:tcPr/>
                    </a:tc>
                    <a:tc>
                      <a:txBody>
                        <a:bodyPr/>
                        <a:lstStyle/>
                        <a:p>
                          <a:r>
                            <a:rPr lang="en-US" altLang="zh-CN" sz="2400" dirty="0"/>
                            <a:t>1878 </a:t>
                          </a:r>
                          <a:endParaRPr lang="zh-CN" altLang="en-US" sz="2400" dirty="0"/>
                        </a:p>
                      </a:txBody>
                      <a:tcPr/>
                    </a:tc>
                    <a:tc>
                      <a:txBody>
                        <a:bodyPr/>
                        <a:lstStyle/>
                        <a:p>
                          <a:r>
                            <a:rPr lang="en-US" altLang="zh-CN" sz="2400" dirty="0"/>
                            <a:t>302</a:t>
                          </a:r>
                          <a:endParaRPr lang="zh-CN" altLang="en-US" sz="2400" dirty="0"/>
                        </a:p>
                      </a:txBody>
                      <a:tcPr/>
                    </a:tc>
                    <a:extLst>
                      <a:ext uri="{0D108BD9-81ED-4DB2-BD59-A6C34878D82A}">
                        <a16:rowId xmlns:a16="http://schemas.microsoft.com/office/drawing/2014/main" val="1598011817"/>
                      </a:ext>
                    </a:extLst>
                  </a:tr>
                  <a:tr h="370840">
                    <a:tc gridSpan="4">
                      <a:txBody>
                        <a:bodyPr/>
                        <a:lstStyle/>
                        <a:p>
                          <a:r>
                            <a:rPr lang="en-US" altLang="zh-CN" sz="2400" dirty="0"/>
                            <a:t>p(</a:t>
                          </a:r>
                          <a14:m>
                            <m:oMath xmlns:m="http://schemas.openxmlformats.org/officeDocument/2006/math">
                              <m:acc>
                                <m:accPr>
                                  <m:chr m:val="̅"/>
                                  <m:ctrlPr>
                                    <a:rPr lang="en-US" altLang="zh-CN" sz="2400" i="1" dirty="0" smtClean="0">
                                      <a:latin typeface="Cambria Math" panose="02040503050406030204" pitchFamily="18" charset="0"/>
                                      <a:sym typeface="Symbol" panose="05050102010706020507" pitchFamily="18" charset="2"/>
                                    </a:rPr>
                                  </m:ctrlPr>
                                </m:accPr>
                                <m:e>
                                  <m:r>
                                    <m:rPr>
                                      <m:sty m:val="p"/>
                                    </m:rPr>
                                    <a:rPr lang="en-US" altLang="zh-CN" sz="2400" b="0" i="0" dirty="0" smtClean="0">
                                      <a:latin typeface="Cambria Math" panose="02040503050406030204" pitchFamily="18" charset="0"/>
                                      <a:sym typeface="Symbol" panose="05050102010706020507" pitchFamily="18" charset="2"/>
                                    </a:rPr>
                                    <m:t>I</m:t>
                                  </m:r>
                                </m:e>
                              </m:acc>
                            </m:oMath>
                          </a14:m>
                          <a:r>
                            <a:rPr lang="en-US" altLang="zh-CN" sz="2400" dirty="0">
                              <a:sym typeface="Symbol" panose="05050102010706020507" pitchFamily="18" charset="2"/>
                            </a:rPr>
                            <a:t></a:t>
                          </a:r>
                          <a14:m>
                            <m:oMath xmlns:m="http://schemas.openxmlformats.org/officeDocument/2006/math">
                              <m:acc>
                                <m:accPr>
                                  <m:chr m:val="̅"/>
                                  <m:ctrlPr>
                                    <a:rPr lang="en-US" altLang="zh-CN" sz="2400" i="1" dirty="0" smtClean="0">
                                      <a:latin typeface="Cambria Math" panose="02040503050406030204" pitchFamily="18" charset="0"/>
                                      <a:sym typeface="Symbol" panose="05050102010706020507" pitchFamily="18" charset="2"/>
                                    </a:rPr>
                                  </m:ctrlPr>
                                </m:accPr>
                                <m:e>
                                  <m:r>
                                    <m:rPr>
                                      <m:sty m:val="p"/>
                                    </m:rPr>
                                    <a:rPr lang="en-US" altLang="zh-CN" sz="2400" b="0" i="0" dirty="0" smtClean="0">
                                      <a:latin typeface="Cambria Math" panose="02040503050406030204" pitchFamily="18" charset="0"/>
                                      <a:sym typeface="Symbol" panose="05050102010706020507" pitchFamily="18" charset="2"/>
                                    </a:rPr>
                                    <m:t>V</m:t>
                                  </m:r>
                                </m:e>
                              </m:acc>
                            </m:oMath>
                          </a14:m>
                          <a:r>
                            <a:rPr lang="en-US" altLang="zh-CN" sz="2400" dirty="0">
                              <a:sym typeface="Symbol" panose="05050102010706020507" pitchFamily="18" charset="2"/>
                            </a:rPr>
                            <a:t> | C) = </a:t>
                          </a:r>
                          <a:r>
                            <a:rPr lang="en-US" altLang="zh-CN" sz="2400" dirty="0"/>
                            <a:t>0.6253</a:t>
                          </a:r>
                          <a:endParaRPr lang="zh-CN" altLang="en-US" sz="2400" dirty="0"/>
                        </a:p>
                      </a:txBody>
                      <a:tcP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extLst>
                      <a:ext uri="{0D108BD9-81ED-4DB2-BD59-A6C34878D82A}">
                        <a16:rowId xmlns:a16="http://schemas.microsoft.com/office/drawing/2014/main" val="3985266286"/>
                      </a:ext>
                    </a:extLst>
                  </a:tr>
                  <a:tr h="370840">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dirty="0"/>
                            <a:t>p(</a:t>
                          </a:r>
                          <a14:m>
                            <m:oMath xmlns:m="http://schemas.openxmlformats.org/officeDocument/2006/math">
                              <m:acc>
                                <m:accPr>
                                  <m:chr m:val="̅"/>
                                  <m:ctrlPr>
                                    <a:rPr lang="en-US" altLang="zh-CN" sz="2400" i="1" dirty="0" smtClean="0">
                                      <a:latin typeface="Cambria Math" panose="02040503050406030204" pitchFamily="18" charset="0"/>
                                      <a:sym typeface="Symbol" panose="05050102010706020507" pitchFamily="18" charset="2"/>
                                    </a:rPr>
                                  </m:ctrlPr>
                                </m:accPr>
                                <m:e>
                                  <m:r>
                                    <m:rPr>
                                      <m:sty m:val="p"/>
                                    </m:rPr>
                                    <a:rPr lang="en-US" altLang="zh-CN" sz="2400" b="0" i="0" dirty="0" smtClean="0">
                                      <a:latin typeface="Cambria Math" panose="02040503050406030204" pitchFamily="18" charset="0"/>
                                      <a:sym typeface="Symbol" panose="05050102010706020507" pitchFamily="18" charset="2"/>
                                    </a:rPr>
                                    <m:t>I</m:t>
                                  </m:r>
                                </m:e>
                              </m:acc>
                            </m:oMath>
                          </a14:m>
                          <a:r>
                            <a:rPr lang="en-US" altLang="zh-CN" sz="2400" dirty="0">
                              <a:sym typeface="Symbol" panose="05050102010706020507" pitchFamily="18" charset="2"/>
                            </a:rPr>
                            <a:t></a:t>
                          </a:r>
                          <a14:m>
                            <m:oMath xmlns:m="http://schemas.openxmlformats.org/officeDocument/2006/math">
                              <m:acc>
                                <m:accPr>
                                  <m:chr m:val="̅"/>
                                  <m:ctrlPr>
                                    <a:rPr lang="en-US" altLang="zh-CN" sz="2400" i="1" dirty="0" smtClean="0">
                                      <a:latin typeface="Cambria Math" panose="02040503050406030204" pitchFamily="18" charset="0"/>
                                      <a:sym typeface="Symbol" panose="05050102010706020507" pitchFamily="18" charset="2"/>
                                    </a:rPr>
                                  </m:ctrlPr>
                                </m:accPr>
                                <m:e>
                                  <m:r>
                                    <m:rPr>
                                      <m:sty m:val="p"/>
                                    </m:rPr>
                                    <a:rPr lang="en-US" altLang="zh-CN" sz="2400" b="0" i="0" dirty="0" smtClean="0">
                                      <a:latin typeface="Cambria Math" panose="02040503050406030204" pitchFamily="18" charset="0"/>
                                      <a:sym typeface="Symbol" panose="05050102010706020507" pitchFamily="18" charset="2"/>
                                    </a:rPr>
                                    <m:t>V</m:t>
                                  </m:r>
                                </m:e>
                              </m:acc>
                            </m:oMath>
                          </a14:m>
                          <a:r>
                            <a:rPr lang="en-US" altLang="zh-CN" sz="2400" dirty="0">
                              <a:sym typeface="Symbol" panose="05050102010706020507" pitchFamily="18" charset="2"/>
                            </a:rPr>
                            <a:t> | </a:t>
                          </a:r>
                          <a14:m>
                            <m:oMath xmlns:m="http://schemas.openxmlformats.org/officeDocument/2006/math">
                              <m:acc>
                                <m:accPr>
                                  <m:chr m:val="̅"/>
                                  <m:ctrlPr>
                                    <a:rPr lang="en-US" altLang="zh-CN" sz="2400" i="1" dirty="0" smtClean="0">
                                      <a:latin typeface="Cambria Math" panose="02040503050406030204" pitchFamily="18" charset="0"/>
                                      <a:sym typeface="Symbol" panose="05050102010706020507" pitchFamily="18" charset="2"/>
                                    </a:rPr>
                                  </m:ctrlPr>
                                </m:accPr>
                                <m:e>
                                  <m:r>
                                    <m:rPr>
                                      <m:sty m:val="p"/>
                                    </m:rPr>
                                    <a:rPr lang="en-US" altLang="zh-CN" sz="2400" b="0" i="0" dirty="0" smtClean="0">
                                      <a:latin typeface="Cambria Math" panose="02040503050406030204" pitchFamily="18" charset="0"/>
                                      <a:sym typeface="Symbol" panose="05050102010706020507" pitchFamily="18" charset="2"/>
                                    </a:rPr>
                                    <m:t>C</m:t>
                                  </m:r>
                                </m:e>
                              </m:acc>
                            </m:oMath>
                          </a14:m>
                          <a:r>
                            <a:rPr lang="en-US" altLang="zh-CN" sz="2400" dirty="0">
                              <a:sym typeface="Symbol" panose="05050102010706020507" pitchFamily="18" charset="2"/>
                            </a:rPr>
                            <a:t>) = </a:t>
                          </a:r>
                          <a:r>
                            <a:rPr lang="en-US" altLang="zh-CN" sz="2400" dirty="0"/>
                            <a:t>0.6589</a:t>
                          </a:r>
                          <a:endParaRPr lang="zh-CN" altLang="en-US" sz="2400" dirty="0"/>
                        </a:p>
                      </a:txBody>
                      <a:tcP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extLst>
                      <a:ext uri="{0D108BD9-81ED-4DB2-BD59-A6C34878D82A}">
                        <a16:rowId xmlns:a16="http://schemas.microsoft.com/office/drawing/2014/main" val="1782691114"/>
                      </a:ext>
                    </a:extLst>
                  </a:tr>
                </a:tbl>
              </a:graphicData>
            </a:graphic>
          </p:graphicFrame>
        </mc:Choice>
        <mc:Fallback xmlns="">
          <p:graphicFrame>
            <p:nvGraphicFramePr>
              <p:cNvPr id="9" name="内容占位符 3">
                <a:extLst>
                  <a:ext uri="{FF2B5EF4-FFF2-40B4-BE49-F238E27FC236}">
                    <a16:creationId xmlns:a16="http://schemas.microsoft.com/office/drawing/2014/main" id="{AADC0A72-8117-41DC-9519-AA3FECB7973B}"/>
                  </a:ext>
                </a:extLst>
              </p:cNvPr>
              <p:cNvGraphicFramePr>
                <a:graphicFrameLocks/>
              </p:cNvGraphicFramePr>
              <p:nvPr>
                <p:extLst>
                  <p:ext uri="{D42A27DB-BD31-4B8C-83A1-F6EECF244321}">
                    <p14:modId xmlns:p14="http://schemas.microsoft.com/office/powerpoint/2010/main" val="3980557247"/>
                  </p:ext>
                </p:extLst>
              </p:nvPr>
            </p:nvGraphicFramePr>
            <p:xfrm>
              <a:off x="5799056" y="3712795"/>
              <a:ext cx="4912152" cy="2743962"/>
            </p:xfrm>
            <a:graphic>
              <a:graphicData uri="http://schemas.openxmlformats.org/drawingml/2006/table">
                <a:tbl>
                  <a:tblPr firstRow="1" bandRow="1">
                    <a:tableStyleId>{5C22544A-7EE6-4342-B048-85BDC9FD1C3A}</a:tableStyleId>
                  </a:tblPr>
                  <a:tblGrid>
                    <a:gridCol w="1228038">
                      <a:extLst>
                        <a:ext uri="{9D8B030D-6E8A-4147-A177-3AD203B41FA5}">
                          <a16:colId xmlns:a16="http://schemas.microsoft.com/office/drawing/2014/main" val="3212878488"/>
                        </a:ext>
                      </a:extLst>
                    </a:gridCol>
                    <a:gridCol w="1228038">
                      <a:extLst>
                        <a:ext uri="{9D8B030D-6E8A-4147-A177-3AD203B41FA5}">
                          <a16:colId xmlns:a16="http://schemas.microsoft.com/office/drawing/2014/main" val="387857801"/>
                        </a:ext>
                      </a:extLst>
                    </a:gridCol>
                    <a:gridCol w="1228038">
                      <a:extLst>
                        <a:ext uri="{9D8B030D-6E8A-4147-A177-3AD203B41FA5}">
                          <a16:colId xmlns:a16="http://schemas.microsoft.com/office/drawing/2014/main" val="2245121745"/>
                        </a:ext>
                      </a:extLst>
                    </a:gridCol>
                    <a:gridCol w="1228038">
                      <a:extLst>
                        <a:ext uri="{9D8B030D-6E8A-4147-A177-3AD203B41FA5}">
                          <a16:colId xmlns:a16="http://schemas.microsoft.com/office/drawing/2014/main" val="3253235026"/>
                        </a:ext>
                      </a:extLst>
                    </a:gridCol>
                  </a:tblGrid>
                  <a:tr h="457200">
                    <a:tc>
                      <a:txBody>
                        <a:bodyPr/>
                        <a:lstStyle/>
                        <a:p>
                          <a:endParaRPr lang="zh-CN" altLang="en-US" sz="2400" dirty="0"/>
                        </a:p>
                      </a:txBody>
                      <a:tcPr/>
                    </a:tc>
                    <a:tc>
                      <a:txBody>
                        <a:bodyPr/>
                        <a:lstStyle/>
                        <a:p>
                          <a:endParaRPr lang="zh-CN" altLang="en-US" sz="2400" dirty="0"/>
                        </a:p>
                      </a:txBody>
                      <a:tcPr/>
                    </a:tc>
                    <a:tc gridSpan="2">
                      <a:txBody>
                        <a:bodyPr/>
                        <a:lstStyle/>
                        <a:p>
                          <a:r>
                            <a:rPr lang="en-US" altLang="zh-CN" sz="2400" dirty="0"/>
                            <a:t>Churn</a:t>
                          </a:r>
                          <a:endParaRPr lang="zh-CN" altLang="en-US" sz="2400" dirty="0"/>
                        </a:p>
                      </a:txBody>
                      <a:tcPr/>
                    </a:tc>
                    <a:tc hMerge="1">
                      <a:txBody>
                        <a:bodyPr/>
                        <a:lstStyle/>
                        <a:p>
                          <a:endParaRPr lang="zh-CN" altLang="en-US" dirty="0"/>
                        </a:p>
                      </a:txBody>
                      <a:tcPr/>
                    </a:tc>
                    <a:extLst>
                      <a:ext uri="{0D108BD9-81ED-4DB2-BD59-A6C34878D82A}">
                        <a16:rowId xmlns:a16="http://schemas.microsoft.com/office/drawing/2014/main" val="979092346"/>
                      </a:ext>
                    </a:extLst>
                  </a:tr>
                  <a:tr h="457200">
                    <a:tc>
                      <a:txBody>
                        <a:bodyPr/>
                        <a:lstStyle/>
                        <a:p>
                          <a:endParaRPr lang="zh-CN" altLang="en-US" sz="2400"/>
                        </a:p>
                      </a:txBody>
                      <a:tcPr/>
                    </a:tc>
                    <a:tc>
                      <a:txBody>
                        <a:bodyPr/>
                        <a:lstStyle/>
                        <a:p>
                          <a:endParaRPr lang="zh-CN" altLang="en-US" sz="2400" dirty="0"/>
                        </a:p>
                      </a:txBody>
                      <a:tcPr/>
                    </a:tc>
                    <a:tc>
                      <a:txBody>
                        <a:bodyPr/>
                        <a:lstStyle/>
                        <a:p>
                          <a:r>
                            <a:rPr lang="en-US" altLang="zh-CN" sz="2400" dirty="0"/>
                            <a:t>False</a:t>
                          </a:r>
                          <a:endParaRPr lang="zh-CN" altLang="en-US" sz="2400" dirty="0"/>
                        </a:p>
                      </a:txBody>
                      <a:tcPr/>
                    </a:tc>
                    <a:tc>
                      <a:txBody>
                        <a:bodyPr/>
                        <a:lstStyle/>
                        <a:p>
                          <a:r>
                            <a:rPr lang="en-US" altLang="zh-CN" sz="2400" dirty="0"/>
                            <a:t>True</a:t>
                          </a:r>
                          <a:endParaRPr lang="zh-CN" altLang="en-US" sz="2400" dirty="0"/>
                        </a:p>
                      </a:txBody>
                      <a:tcPr/>
                    </a:tc>
                    <a:extLst>
                      <a:ext uri="{0D108BD9-81ED-4DB2-BD59-A6C34878D82A}">
                        <a16:rowId xmlns:a16="http://schemas.microsoft.com/office/drawing/2014/main" val="3465185952"/>
                      </a:ext>
                    </a:extLst>
                  </a:tr>
                  <a:tr h="457200">
                    <a:tc rowSpan="2">
                      <a:txBody>
                        <a:bodyPr/>
                        <a:lstStyle/>
                        <a:p>
                          <a:endParaRPr lang="zh-CN"/>
                        </a:p>
                      </a:txBody>
                      <a:tcPr>
                        <a:blipFill>
                          <a:blip r:embed="rId6"/>
                          <a:stretch>
                            <a:fillRect l="-495" t="-103974" r="-301485" b="-114570"/>
                          </a:stretch>
                        </a:blipFill>
                      </a:tcPr>
                    </a:tc>
                    <a:tc>
                      <a:txBody>
                        <a:bodyPr/>
                        <a:lstStyle/>
                        <a:p>
                          <a:r>
                            <a:rPr lang="en-US" altLang="zh-CN" sz="2400" dirty="0"/>
                            <a:t>No</a:t>
                          </a:r>
                          <a:endParaRPr lang="zh-CN" altLang="en-US" sz="2400" dirty="0"/>
                        </a:p>
                      </a:txBody>
                      <a:tcPr/>
                    </a:tc>
                    <a:tc>
                      <a:txBody>
                        <a:bodyPr/>
                        <a:lstStyle/>
                        <a:p>
                          <a:r>
                            <a:rPr lang="en-US" altLang="zh-CN" sz="2400" dirty="0"/>
                            <a:t>972 </a:t>
                          </a:r>
                          <a:endParaRPr lang="zh-CN" altLang="en-US" sz="2400" dirty="0"/>
                        </a:p>
                      </a:txBody>
                      <a:tcPr/>
                    </a:tc>
                    <a:tc>
                      <a:txBody>
                        <a:bodyPr/>
                        <a:lstStyle/>
                        <a:p>
                          <a:r>
                            <a:rPr lang="en-US" altLang="zh-CN" sz="2400" dirty="0"/>
                            <a:t>181 </a:t>
                          </a:r>
                          <a:endParaRPr lang="zh-CN" altLang="en-US" sz="2400" dirty="0"/>
                        </a:p>
                      </a:txBody>
                      <a:tcPr/>
                    </a:tc>
                    <a:extLst>
                      <a:ext uri="{0D108BD9-81ED-4DB2-BD59-A6C34878D82A}">
                        <a16:rowId xmlns:a16="http://schemas.microsoft.com/office/drawing/2014/main" val="2224682785"/>
                      </a:ext>
                    </a:extLst>
                  </a:tr>
                  <a:tr h="457200">
                    <a:tc vMerge="1">
                      <a:txBody>
                        <a:bodyPr/>
                        <a:lstStyle/>
                        <a:p>
                          <a:endParaRPr lang="zh-CN" altLang="en-US" dirty="0"/>
                        </a:p>
                      </a:txBody>
                      <a:tcPr/>
                    </a:tc>
                    <a:tc>
                      <a:txBody>
                        <a:bodyPr/>
                        <a:lstStyle/>
                        <a:p>
                          <a:r>
                            <a:rPr lang="en-US" altLang="zh-CN" sz="2400" dirty="0"/>
                            <a:t>Yes</a:t>
                          </a:r>
                          <a:endParaRPr lang="zh-CN" altLang="en-US" sz="2400" dirty="0"/>
                        </a:p>
                      </a:txBody>
                      <a:tcPr/>
                    </a:tc>
                    <a:tc>
                      <a:txBody>
                        <a:bodyPr/>
                        <a:lstStyle/>
                        <a:p>
                          <a:r>
                            <a:rPr lang="en-US" altLang="zh-CN" sz="2400" dirty="0"/>
                            <a:t>1878 </a:t>
                          </a:r>
                          <a:endParaRPr lang="zh-CN" altLang="en-US" sz="2400" dirty="0"/>
                        </a:p>
                      </a:txBody>
                      <a:tcPr/>
                    </a:tc>
                    <a:tc>
                      <a:txBody>
                        <a:bodyPr/>
                        <a:lstStyle/>
                        <a:p>
                          <a:r>
                            <a:rPr lang="en-US" altLang="zh-CN" sz="2400" dirty="0"/>
                            <a:t>302</a:t>
                          </a:r>
                          <a:endParaRPr lang="zh-CN" altLang="en-US" sz="2400" dirty="0"/>
                        </a:p>
                      </a:txBody>
                      <a:tcPr/>
                    </a:tc>
                    <a:extLst>
                      <a:ext uri="{0D108BD9-81ED-4DB2-BD59-A6C34878D82A}">
                        <a16:rowId xmlns:a16="http://schemas.microsoft.com/office/drawing/2014/main" val="1598011817"/>
                      </a:ext>
                    </a:extLst>
                  </a:tr>
                  <a:tr h="457200">
                    <a:tc gridSpan="4">
                      <a:txBody>
                        <a:bodyPr/>
                        <a:lstStyle/>
                        <a:p>
                          <a:endParaRPr lang="zh-CN"/>
                        </a:p>
                      </a:txBody>
                      <a:tcPr>
                        <a:blipFill>
                          <a:blip r:embed="rId6"/>
                          <a:stretch>
                            <a:fillRect l="-124" t="-410667" r="-496" b="-130667"/>
                          </a:stretch>
                        </a:blipFill>
                      </a:tcP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extLst>
                      <a:ext uri="{0D108BD9-81ED-4DB2-BD59-A6C34878D82A}">
                        <a16:rowId xmlns:a16="http://schemas.microsoft.com/office/drawing/2014/main" val="3985266286"/>
                      </a:ext>
                    </a:extLst>
                  </a:tr>
                  <a:tr h="457962">
                    <a:tc gridSpan="4">
                      <a:txBody>
                        <a:bodyPr/>
                        <a:lstStyle/>
                        <a:p>
                          <a:endParaRPr lang="zh-CN"/>
                        </a:p>
                      </a:txBody>
                      <a:tcPr>
                        <a:blipFill>
                          <a:blip r:embed="rId6"/>
                          <a:stretch>
                            <a:fillRect l="-124" t="-510667" r="-496" b="-30667"/>
                          </a:stretch>
                        </a:blipFill>
                      </a:tcP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extLst>
                      <a:ext uri="{0D108BD9-81ED-4DB2-BD59-A6C34878D82A}">
                        <a16:rowId xmlns:a16="http://schemas.microsoft.com/office/drawing/2014/main" val="1782691114"/>
                      </a:ext>
                    </a:extLst>
                  </a:tr>
                </a:tbl>
              </a:graphicData>
            </a:graphic>
          </p:graphicFrame>
        </mc:Fallback>
      </mc:AlternateContent>
    </p:spTree>
    <p:extLst>
      <p:ext uri="{BB962C8B-B14F-4D97-AF65-F5344CB8AC3E}">
        <p14:creationId xmlns:p14="http://schemas.microsoft.com/office/powerpoint/2010/main" val="16294553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45C549-B134-4C24-8DE1-A95DDA83DC28}"/>
              </a:ext>
            </a:extLst>
          </p:cNvPr>
          <p:cNvSpPr>
            <a:spLocks noGrp="1"/>
          </p:cNvSpPr>
          <p:nvPr>
            <p:ph type="title"/>
          </p:nvPr>
        </p:nvSpPr>
        <p:spPr/>
        <p:txBody>
          <a:bodyPr/>
          <a:lstStyle/>
          <a:p>
            <a:r>
              <a:rPr lang="zh-CN" altLang="en-US" dirty="0"/>
              <a:t>新样本预测</a:t>
            </a:r>
          </a:p>
        </p:txBody>
      </p:sp>
      <p:sp>
        <p:nvSpPr>
          <p:cNvPr id="3" name="内容占位符 2">
            <a:extLst>
              <a:ext uri="{FF2B5EF4-FFF2-40B4-BE49-F238E27FC236}">
                <a16:creationId xmlns:a16="http://schemas.microsoft.com/office/drawing/2014/main" id="{532B20C3-D2C7-477B-BBE5-E80FF108DABD}"/>
              </a:ext>
            </a:extLst>
          </p:cNvPr>
          <p:cNvSpPr>
            <a:spLocks noGrp="1"/>
          </p:cNvSpPr>
          <p:nvPr>
            <p:ph idx="1"/>
          </p:nvPr>
        </p:nvSpPr>
        <p:spPr/>
        <p:txBody>
          <a:bodyPr/>
          <a:lstStyle/>
          <a:p>
            <a:r>
              <a:rPr lang="en-US" altLang="zh-CN" dirty="0"/>
              <a:t>Suppose we have a new record, where the customer belongs to the International Plan and Voice Mail Plan. </a:t>
            </a:r>
          </a:p>
        </p:txBody>
      </p:sp>
      <p:pic>
        <p:nvPicPr>
          <p:cNvPr id="4" name="图片 3">
            <a:extLst>
              <a:ext uri="{FF2B5EF4-FFF2-40B4-BE49-F238E27FC236}">
                <a16:creationId xmlns:a16="http://schemas.microsoft.com/office/drawing/2014/main" id="{A4DEA15C-1485-4FF4-87E8-15EC6CC97B5C}"/>
              </a:ext>
            </a:extLst>
          </p:cNvPr>
          <p:cNvPicPr>
            <a:picLocks noChangeAspect="1"/>
          </p:cNvPicPr>
          <p:nvPr/>
        </p:nvPicPr>
        <p:blipFill>
          <a:blip r:embed="rId2"/>
          <a:stretch>
            <a:fillRect/>
          </a:stretch>
        </p:blipFill>
        <p:spPr>
          <a:xfrm>
            <a:off x="1732028" y="2795195"/>
            <a:ext cx="8335800" cy="1289180"/>
          </a:xfrm>
          <a:prstGeom prst="rect">
            <a:avLst/>
          </a:prstGeom>
        </p:spPr>
      </p:pic>
      <p:sp>
        <p:nvSpPr>
          <p:cNvPr id="5" name="矩形: 圆角 4">
            <a:extLst>
              <a:ext uri="{FF2B5EF4-FFF2-40B4-BE49-F238E27FC236}">
                <a16:creationId xmlns:a16="http://schemas.microsoft.com/office/drawing/2014/main" id="{DC74D1B7-EC10-4E2B-BB7C-2A6AE8EE35E9}"/>
              </a:ext>
            </a:extLst>
          </p:cNvPr>
          <p:cNvSpPr/>
          <p:nvPr/>
        </p:nvSpPr>
        <p:spPr>
          <a:xfrm>
            <a:off x="1732028" y="3447853"/>
            <a:ext cx="8335800" cy="53025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997757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A80C1D-D96D-465E-BE91-C8B280F26A82}"/>
              </a:ext>
            </a:extLst>
          </p:cNvPr>
          <p:cNvSpPr>
            <a:spLocks noGrp="1"/>
          </p:cNvSpPr>
          <p:nvPr>
            <p:ph type="title"/>
          </p:nvPr>
        </p:nvSpPr>
        <p:spPr>
          <a:xfrm>
            <a:off x="838200" y="365125"/>
            <a:ext cx="10515600" cy="724535"/>
          </a:xfrm>
        </p:spPr>
        <p:txBody>
          <a:bodyPr/>
          <a:lstStyle/>
          <a:p>
            <a:r>
              <a:rPr lang="en-US" altLang="zh-CN" dirty="0">
                <a:latin typeface="Times New Roman" panose="02020603050405020304" pitchFamily="18" charset="0"/>
                <a:cs typeface="Times New Roman" panose="02020603050405020304" pitchFamily="18" charset="0"/>
              </a:rPr>
              <a:t>POSTERIOR ODDS RATIO</a:t>
            </a:r>
            <a:endParaRPr lang="zh-CN" altLang="en-US" dirty="0">
              <a:latin typeface="Times New Roman" panose="02020603050405020304" pitchFamily="18" charset="0"/>
              <a:cs typeface="Times New Roman" panose="02020603050405020304" pitchFamily="18" charset="0"/>
            </a:endParaRPr>
          </a:p>
        </p:txBody>
      </p:sp>
      <p:sp>
        <p:nvSpPr>
          <p:cNvPr id="3" name="内容占位符 2">
            <a:extLst>
              <a:ext uri="{FF2B5EF4-FFF2-40B4-BE49-F238E27FC236}">
                <a16:creationId xmlns:a16="http://schemas.microsoft.com/office/drawing/2014/main" id="{CFAD2272-4117-4FD6-9A1B-EFEEC460CF13}"/>
              </a:ext>
            </a:extLst>
          </p:cNvPr>
          <p:cNvSpPr>
            <a:spLocks noGrp="1"/>
          </p:cNvSpPr>
          <p:nvPr>
            <p:ph idx="1"/>
          </p:nvPr>
        </p:nvSpPr>
        <p:spPr>
          <a:xfrm>
            <a:off x="830581" y="1333816"/>
            <a:ext cx="11020899" cy="4351338"/>
          </a:xfrm>
        </p:spPr>
        <p:txBody>
          <a:bodyPr>
            <a:normAutofit/>
          </a:bodyPr>
          <a:lstStyle/>
          <a:p>
            <a:r>
              <a:rPr lang="en-US" altLang="zh-CN" dirty="0">
                <a:latin typeface="Times New Roman" panose="02020603050405020304" pitchFamily="18" charset="0"/>
                <a:cs typeface="Times New Roman" panose="02020603050405020304" pitchFamily="18" charset="0"/>
              </a:rPr>
              <a:t>The </a:t>
            </a:r>
            <a:r>
              <a:rPr lang="en-US" altLang="zh-CN" dirty="0">
                <a:solidFill>
                  <a:srgbClr val="FF0000"/>
                </a:solidFill>
                <a:latin typeface="Times New Roman" panose="02020603050405020304" pitchFamily="18" charset="0"/>
                <a:cs typeface="Times New Roman" panose="02020603050405020304" pitchFamily="18" charset="0"/>
              </a:rPr>
              <a:t>posterior odds ratio </a:t>
            </a:r>
            <a:r>
              <a:rPr lang="en-US" altLang="zh-CN" dirty="0">
                <a:latin typeface="Times New Roman" panose="02020603050405020304" pitchFamily="18" charset="0"/>
                <a:cs typeface="Times New Roman" panose="02020603050405020304" pitchFamily="18" charset="0"/>
              </a:rPr>
              <a:t>represents a </a:t>
            </a:r>
            <a:r>
              <a:rPr lang="en-US" altLang="zh-CN" dirty="0">
                <a:solidFill>
                  <a:srgbClr val="FF0000"/>
                </a:solidFill>
                <a:latin typeface="Times New Roman" panose="02020603050405020304" pitchFamily="18" charset="0"/>
                <a:cs typeface="Times New Roman" panose="02020603050405020304" pitchFamily="18" charset="0"/>
              </a:rPr>
              <a:t>measure of the strength of evidence</a:t>
            </a:r>
            <a:r>
              <a:rPr lang="en-US" altLang="zh-CN" dirty="0">
                <a:latin typeface="Times New Roman" panose="02020603050405020304" pitchFamily="18" charset="0"/>
                <a:cs typeface="Times New Roman" panose="02020603050405020304" pitchFamily="18" charset="0"/>
              </a:rPr>
              <a:t> in favor of a particular classification, and is calculated as follows:</a:t>
            </a:r>
          </a:p>
          <a:p>
            <a:endParaRPr lang="en-US" altLang="zh-CN" dirty="0">
              <a:latin typeface="Times New Roman" panose="02020603050405020304" pitchFamily="18" charset="0"/>
              <a:cs typeface="Times New Roman" panose="02020603050405020304" pitchFamily="18" charset="0"/>
            </a:endParaRPr>
          </a:p>
          <a:p>
            <a:endParaRPr lang="en-US" altLang="zh-CN" dirty="0">
              <a:latin typeface="Times New Roman" panose="02020603050405020304" pitchFamily="18" charset="0"/>
              <a:cs typeface="Times New Roman" panose="02020603050405020304" pitchFamily="18" charset="0"/>
            </a:endParaRPr>
          </a:p>
          <a:p>
            <a:endParaRPr lang="en-US" altLang="zh-CN" dirty="0">
              <a:latin typeface="Times New Roman" panose="02020603050405020304" pitchFamily="18" charset="0"/>
              <a:cs typeface="Times New Roman" panose="02020603050405020304" pitchFamily="18" charset="0"/>
            </a:endParaRPr>
          </a:p>
          <a:p>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Example,</a:t>
            </a:r>
            <a:endParaRPr lang="zh-CN" altLang="en-US" dirty="0">
              <a:latin typeface="Times New Roman" panose="02020603050405020304" pitchFamily="18" charset="0"/>
              <a:cs typeface="Times New Roman" panose="02020603050405020304" pitchFamily="18" charset="0"/>
            </a:endParaRPr>
          </a:p>
        </p:txBody>
      </p:sp>
      <p:pic>
        <p:nvPicPr>
          <p:cNvPr id="5" name="图片 4">
            <a:extLst>
              <a:ext uri="{FF2B5EF4-FFF2-40B4-BE49-F238E27FC236}">
                <a16:creationId xmlns:a16="http://schemas.microsoft.com/office/drawing/2014/main" id="{3676AA2A-E78C-4861-9C84-4318BC1D3F01}"/>
              </a:ext>
            </a:extLst>
          </p:cNvPr>
          <p:cNvPicPr>
            <a:picLocks noChangeAspect="1"/>
          </p:cNvPicPr>
          <p:nvPr/>
        </p:nvPicPr>
        <p:blipFill>
          <a:blip r:embed="rId3"/>
          <a:stretch>
            <a:fillRect/>
          </a:stretch>
        </p:blipFill>
        <p:spPr>
          <a:xfrm>
            <a:off x="3308985" y="2393737"/>
            <a:ext cx="5314950" cy="1724025"/>
          </a:xfrm>
          <a:prstGeom prst="rect">
            <a:avLst/>
          </a:prstGeom>
        </p:spPr>
      </p:pic>
      <p:pic>
        <p:nvPicPr>
          <p:cNvPr id="6" name="图片 5">
            <a:extLst>
              <a:ext uri="{FF2B5EF4-FFF2-40B4-BE49-F238E27FC236}">
                <a16:creationId xmlns:a16="http://schemas.microsoft.com/office/drawing/2014/main" id="{B7851C58-EE8F-45AC-BDD1-32ED77AAFD86}"/>
              </a:ext>
            </a:extLst>
          </p:cNvPr>
          <p:cNvPicPr>
            <a:picLocks noChangeAspect="1"/>
          </p:cNvPicPr>
          <p:nvPr/>
        </p:nvPicPr>
        <p:blipFill>
          <a:blip r:embed="rId4"/>
          <a:stretch>
            <a:fillRect/>
          </a:stretch>
        </p:blipFill>
        <p:spPr>
          <a:xfrm>
            <a:off x="1480744" y="4768398"/>
            <a:ext cx="4592572" cy="710268"/>
          </a:xfrm>
          <a:prstGeom prst="rect">
            <a:avLst/>
          </a:prstGeom>
        </p:spPr>
      </p:pic>
      <p:pic>
        <p:nvPicPr>
          <p:cNvPr id="7" name="图片 6">
            <a:extLst>
              <a:ext uri="{FF2B5EF4-FFF2-40B4-BE49-F238E27FC236}">
                <a16:creationId xmlns:a16="http://schemas.microsoft.com/office/drawing/2014/main" id="{A357FAB2-6438-40FF-93A7-C1FA11E78E9E}"/>
              </a:ext>
            </a:extLst>
          </p:cNvPr>
          <p:cNvPicPr>
            <a:picLocks noChangeAspect="1"/>
          </p:cNvPicPr>
          <p:nvPr/>
        </p:nvPicPr>
        <p:blipFill>
          <a:blip r:embed="rId5"/>
          <a:stretch>
            <a:fillRect/>
          </a:stretch>
        </p:blipFill>
        <p:spPr>
          <a:xfrm>
            <a:off x="7208344" y="4691360"/>
            <a:ext cx="3871312" cy="770062"/>
          </a:xfrm>
          <a:prstGeom prst="rect">
            <a:avLst/>
          </a:prstGeom>
        </p:spPr>
      </p:pic>
      <p:sp>
        <p:nvSpPr>
          <p:cNvPr id="8" name="箭头: 右 7">
            <a:extLst>
              <a:ext uri="{FF2B5EF4-FFF2-40B4-BE49-F238E27FC236}">
                <a16:creationId xmlns:a16="http://schemas.microsoft.com/office/drawing/2014/main" id="{47347E3C-1557-4A50-AB83-97F558B00318}"/>
              </a:ext>
            </a:extLst>
          </p:cNvPr>
          <p:cNvSpPr/>
          <p:nvPr/>
        </p:nvSpPr>
        <p:spPr>
          <a:xfrm>
            <a:off x="6378118" y="4966060"/>
            <a:ext cx="441960" cy="311469"/>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9" name="矩形 8">
            <a:extLst>
              <a:ext uri="{FF2B5EF4-FFF2-40B4-BE49-F238E27FC236}">
                <a16:creationId xmlns:a16="http://schemas.microsoft.com/office/drawing/2014/main" id="{DBE77BAE-72B2-4657-B322-38E40AAA5ABF}"/>
              </a:ext>
            </a:extLst>
          </p:cNvPr>
          <p:cNvSpPr/>
          <p:nvPr/>
        </p:nvSpPr>
        <p:spPr>
          <a:xfrm>
            <a:off x="502920" y="5710328"/>
            <a:ext cx="10843262" cy="830997"/>
          </a:xfrm>
          <a:prstGeom prst="rect">
            <a:avLst/>
          </a:prstGeom>
        </p:spPr>
        <p:txBody>
          <a:bodyPr wrap="square">
            <a:spAutoFit/>
          </a:bodyPr>
          <a:lstStyle/>
          <a:p>
            <a:r>
              <a:rPr lang="en-US" altLang="zh-CN" sz="2400" dirty="0">
                <a:latin typeface="Times New Roman" panose="02020603050405020304" pitchFamily="18" charset="0"/>
                <a:cs typeface="Times New Roman" panose="02020603050405020304" pitchFamily="18" charset="0"/>
              </a:rPr>
              <a:t>The posterior odds ratio allows us to assess the strength of evidence for MAP classifications, which is more helpful to the analyst than a simple up-or-down decision.</a:t>
            </a:r>
            <a:endParaRPr lang="zh-CN"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7102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hape 148">
            <a:extLst>
              <a:ext uri="{FF2B5EF4-FFF2-40B4-BE49-F238E27FC236}">
                <a16:creationId xmlns:a16="http://schemas.microsoft.com/office/drawing/2014/main" id="{EA1FD527-5DDB-5248-A7AC-F4A04C18B7CC}"/>
              </a:ext>
            </a:extLst>
          </p:cNvPr>
          <p:cNvSpPr txBox="1">
            <a:spLocks noGrp="1"/>
          </p:cNvSpPr>
          <p:nvPr>
            <p:ph type="title"/>
          </p:nvPr>
        </p:nvSpPr>
        <p:spPr>
          <a:xfrm>
            <a:off x="1269922" y="1147156"/>
            <a:ext cx="8222100" cy="767700"/>
          </a:xfrm>
          <a:prstGeom prst="rect">
            <a:avLst/>
          </a:prstGeom>
        </p:spPr>
        <p:txBody>
          <a:bodyPr lIns="91425" tIns="91425" rIns="91425" bIns="91425" anchor="b" anchorCtr="0">
            <a:noAutofit/>
          </a:bodyPr>
          <a:lstStyle/>
          <a:p>
            <a:pPr lvl="0" rtl="0">
              <a:spcBef>
                <a:spcPts val="0"/>
              </a:spcBef>
              <a:buNone/>
            </a:pPr>
            <a:r>
              <a:rPr lang="en"/>
              <a:t>Bayes Rule: prior and posterior</a:t>
            </a:r>
          </a:p>
        </p:txBody>
      </p:sp>
      <p:pic>
        <p:nvPicPr>
          <p:cNvPr id="16" name="Shape 149" descr="Screenshot 2017-06-30 01.48.52.png">
            <a:extLst>
              <a:ext uri="{FF2B5EF4-FFF2-40B4-BE49-F238E27FC236}">
                <a16:creationId xmlns:a16="http://schemas.microsoft.com/office/drawing/2014/main" id="{9607179B-DC48-0B40-83C8-61A493A9FC9F}"/>
              </a:ext>
            </a:extLst>
          </p:cNvPr>
          <p:cNvPicPr preferRelativeResize="0"/>
          <p:nvPr/>
        </p:nvPicPr>
        <p:blipFill>
          <a:blip r:embed="rId2">
            <a:alphaModFix/>
          </a:blip>
          <a:stretch>
            <a:fillRect/>
          </a:stretch>
        </p:blipFill>
        <p:spPr>
          <a:xfrm>
            <a:off x="2597747" y="3374655"/>
            <a:ext cx="5566450" cy="1678125"/>
          </a:xfrm>
          <a:prstGeom prst="rect">
            <a:avLst/>
          </a:prstGeom>
          <a:noFill/>
          <a:ln>
            <a:noFill/>
          </a:ln>
        </p:spPr>
      </p:pic>
      <p:sp>
        <p:nvSpPr>
          <p:cNvPr id="17" name="Shape 150">
            <a:extLst>
              <a:ext uri="{FF2B5EF4-FFF2-40B4-BE49-F238E27FC236}">
                <a16:creationId xmlns:a16="http://schemas.microsoft.com/office/drawing/2014/main" id="{D73D5D10-0EA2-DF43-A9F7-B6D7F572935D}"/>
              </a:ext>
            </a:extLst>
          </p:cNvPr>
          <p:cNvSpPr txBox="1"/>
          <p:nvPr/>
        </p:nvSpPr>
        <p:spPr>
          <a:xfrm>
            <a:off x="6634947" y="2393806"/>
            <a:ext cx="788100" cy="501900"/>
          </a:xfrm>
          <a:prstGeom prst="rect">
            <a:avLst/>
          </a:prstGeom>
          <a:noFill/>
          <a:ln w="19050" cap="flat" cmpd="sng">
            <a:solidFill>
              <a:schemeClr val="dk1"/>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800">
                <a:solidFill>
                  <a:schemeClr val="dk1"/>
                </a:solidFill>
                <a:latin typeface="Roboto"/>
                <a:ea typeface="Roboto"/>
                <a:cs typeface="Roboto"/>
                <a:sym typeface="Roboto"/>
              </a:rPr>
              <a:t>Prior</a:t>
            </a:r>
          </a:p>
        </p:txBody>
      </p:sp>
      <p:cxnSp>
        <p:nvCxnSpPr>
          <p:cNvPr id="18" name="Shape 151">
            <a:extLst>
              <a:ext uri="{FF2B5EF4-FFF2-40B4-BE49-F238E27FC236}">
                <a16:creationId xmlns:a16="http://schemas.microsoft.com/office/drawing/2014/main" id="{53009F24-3209-F749-B56B-6FC9E7B6BF67}"/>
              </a:ext>
            </a:extLst>
          </p:cNvPr>
          <p:cNvCxnSpPr>
            <a:stCxn id="17" idx="2"/>
            <a:endCxn id="22" idx="0"/>
          </p:cNvCxnSpPr>
          <p:nvPr/>
        </p:nvCxnSpPr>
        <p:spPr>
          <a:xfrm flipH="1">
            <a:off x="7020597" y="2895706"/>
            <a:ext cx="8400" cy="618600"/>
          </a:xfrm>
          <a:prstGeom prst="straightConnector1">
            <a:avLst/>
          </a:prstGeom>
          <a:noFill/>
          <a:ln w="19050" cap="flat" cmpd="sng">
            <a:solidFill>
              <a:schemeClr val="dk1"/>
            </a:solidFill>
            <a:prstDash val="solid"/>
            <a:round/>
            <a:headEnd type="none" w="lg" len="lg"/>
            <a:tailEnd type="triangle" w="lg" len="lg"/>
          </a:ln>
        </p:spPr>
      </p:cxnSp>
      <p:sp>
        <p:nvSpPr>
          <p:cNvPr id="19" name="Shape 153">
            <a:extLst>
              <a:ext uri="{FF2B5EF4-FFF2-40B4-BE49-F238E27FC236}">
                <a16:creationId xmlns:a16="http://schemas.microsoft.com/office/drawing/2014/main" id="{81E8B5F9-4DA0-DA46-9E11-312798F96CE5}"/>
              </a:ext>
            </a:extLst>
          </p:cNvPr>
          <p:cNvSpPr txBox="1"/>
          <p:nvPr/>
        </p:nvSpPr>
        <p:spPr>
          <a:xfrm>
            <a:off x="2856722" y="2637456"/>
            <a:ext cx="1251000" cy="501900"/>
          </a:xfrm>
          <a:prstGeom prst="rect">
            <a:avLst/>
          </a:prstGeom>
          <a:noFill/>
          <a:ln w="19050" cap="flat" cmpd="sng">
            <a:solidFill>
              <a:schemeClr val="dk1"/>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800">
                <a:solidFill>
                  <a:schemeClr val="dk1"/>
                </a:solidFill>
                <a:latin typeface="Roboto"/>
                <a:ea typeface="Roboto"/>
                <a:cs typeface="Roboto"/>
                <a:sym typeface="Roboto"/>
              </a:rPr>
              <a:t>Posterior</a:t>
            </a:r>
          </a:p>
        </p:txBody>
      </p:sp>
      <p:cxnSp>
        <p:nvCxnSpPr>
          <p:cNvPr id="20" name="Shape 154">
            <a:extLst>
              <a:ext uri="{FF2B5EF4-FFF2-40B4-BE49-F238E27FC236}">
                <a16:creationId xmlns:a16="http://schemas.microsoft.com/office/drawing/2014/main" id="{75341CE3-4375-F646-8906-F7F294562073}"/>
              </a:ext>
            </a:extLst>
          </p:cNvPr>
          <p:cNvCxnSpPr>
            <a:stCxn id="19" idx="2"/>
            <a:endCxn id="21" idx="0"/>
          </p:cNvCxnSpPr>
          <p:nvPr/>
        </p:nvCxnSpPr>
        <p:spPr>
          <a:xfrm>
            <a:off x="3482222" y="3139356"/>
            <a:ext cx="0" cy="795900"/>
          </a:xfrm>
          <a:prstGeom prst="straightConnector1">
            <a:avLst/>
          </a:prstGeom>
          <a:noFill/>
          <a:ln w="19050" cap="flat" cmpd="sng">
            <a:solidFill>
              <a:schemeClr val="dk1"/>
            </a:solidFill>
            <a:prstDash val="solid"/>
            <a:round/>
            <a:headEnd type="none" w="lg" len="lg"/>
            <a:tailEnd type="triangle" w="lg" len="lg"/>
          </a:ln>
        </p:spPr>
      </p:cxnSp>
      <p:sp>
        <p:nvSpPr>
          <p:cNvPr id="21" name="Shape 155">
            <a:extLst>
              <a:ext uri="{FF2B5EF4-FFF2-40B4-BE49-F238E27FC236}">
                <a16:creationId xmlns:a16="http://schemas.microsoft.com/office/drawing/2014/main" id="{736F714B-50F6-6B4A-8885-50EC93C74DBB}"/>
              </a:ext>
            </a:extLst>
          </p:cNvPr>
          <p:cNvSpPr/>
          <p:nvPr/>
        </p:nvSpPr>
        <p:spPr>
          <a:xfrm>
            <a:off x="2715572" y="3935181"/>
            <a:ext cx="1533300" cy="678600"/>
          </a:xfrm>
          <a:prstGeom prst="rect">
            <a:avLst/>
          </a:prstGeom>
          <a:noFill/>
          <a:ln w="19050" cap="flat" cmpd="sng">
            <a:solidFill>
              <a:schemeClr val="dk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2" name="Shape 152">
            <a:extLst>
              <a:ext uri="{FF2B5EF4-FFF2-40B4-BE49-F238E27FC236}">
                <a16:creationId xmlns:a16="http://schemas.microsoft.com/office/drawing/2014/main" id="{B3790F69-A3CF-5A42-895D-FC0BF4060005}"/>
              </a:ext>
            </a:extLst>
          </p:cNvPr>
          <p:cNvSpPr/>
          <p:nvPr/>
        </p:nvSpPr>
        <p:spPr>
          <a:xfrm>
            <a:off x="6482972" y="3514156"/>
            <a:ext cx="1075500" cy="678600"/>
          </a:xfrm>
          <a:prstGeom prst="rect">
            <a:avLst/>
          </a:prstGeom>
          <a:noFill/>
          <a:ln w="19050" cap="flat" cmpd="sng">
            <a:solidFill>
              <a:schemeClr val="dk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3" name="Shape 156">
            <a:extLst>
              <a:ext uri="{FF2B5EF4-FFF2-40B4-BE49-F238E27FC236}">
                <a16:creationId xmlns:a16="http://schemas.microsoft.com/office/drawing/2014/main" id="{7BF63E46-3E29-244A-8015-BE2C7E374B00}"/>
              </a:ext>
            </a:extLst>
          </p:cNvPr>
          <p:cNvSpPr txBox="1"/>
          <p:nvPr/>
        </p:nvSpPr>
        <p:spPr>
          <a:xfrm>
            <a:off x="3219097" y="5215656"/>
            <a:ext cx="1251000" cy="501900"/>
          </a:xfrm>
          <a:prstGeom prst="rect">
            <a:avLst/>
          </a:prstGeom>
          <a:noFill/>
          <a:ln w="19050" cap="flat" cmpd="sng">
            <a:solidFill>
              <a:schemeClr val="accent6"/>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800">
                <a:solidFill>
                  <a:schemeClr val="accent6"/>
                </a:solidFill>
                <a:latin typeface="Roboto"/>
                <a:ea typeface="Roboto"/>
                <a:cs typeface="Roboto"/>
                <a:sym typeface="Roboto"/>
              </a:rPr>
              <a:t>Evidence</a:t>
            </a:r>
          </a:p>
        </p:txBody>
      </p:sp>
      <p:cxnSp>
        <p:nvCxnSpPr>
          <p:cNvPr id="24" name="Shape 157">
            <a:extLst>
              <a:ext uri="{FF2B5EF4-FFF2-40B4-BE49-F238E27FC236}">
                <a16:creationId xmlns:a16="http://schemas.microsoft.com/office/drawing/2014/main" id="{51D18838-495B-2840-A0DD-BCD5879561D7}"/>
              </a:ext>
            </a:extLst>
          </p:cNvPr>
          <p:cNvCxnSpPr>
            <a:stCxn id="23" idx="0"/>
            <a:endCxn id="25" idx="2"/>
          </p:cNvCxnSpPr>
          <p:nvPr/>
        </p:nvCxnSpPr>
        <p:spPr>
          <a:xfrm rot="10800000">
            <a:off x="3844597" y="4516356"/>
            <a:ext cx="0" cy="699300"/>
          </a:xfrm>
          <a:prstGeom prst="straightConnector1">
            <a:avLst/>
          </a:prstGeom>
          <a:noFill/>
          <a:ln w="19050" cap="flat" cmpd="sng">
            <a:solidFill>
              <a:schemeClr val="accent6"/>
            </a:solidFill>
            <a:prstDash val="solid"/>
            <a:round/>
            <a:headEnd type="none" w="lg" len="lg"/>
            <a:tailEnd type="triangle" w="lg" len="lg"/>
          </a:ln>
        </p:spPr>
      </p:cxnSp>
      <p:sp>
        <p:nvSpPr>
          <p:cNvPr id="25" name="Shape 158">
            <a:extLst>
              <a:ext uri="{FF2B5EF4-FFF2-40B4-BE49-F238E27FC236}">
                <a16:creationId xmlns:a16="http://schemas.microsoft.com/office/drawing/2014/main" id="{4470ECE7-926C-F548-A371-AED89F22B7FC}"/>
              </a:ext>
            </a:extLst>
          </p:cNvPr>
          <p:cNvSpPr/>
          <p:nvPr/>
        </p:nvSpPr>
        <p:spPr>
          <a:xfrm>
            <a:off x="3665047" y="4014431"/>
            <a:ext cx="359100" cy="501900"/>
          </a:xfrm>
          <a:prstGeom prst="rect">
            <a:avLst/>
          </a:prstGeom>
          <a:noFill/>
          <a:ln w="19050" cap="flat" cmpd="sng">
            <a:solidFill>
              <a:schemeClr val="accent6"/>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19963564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A80C1D-D96D-465E-BE91-C8B280F26A82}"/>
              </a:ext>
            </a:extLst>
          </p:cNvPr>
          <p:cNvSpPr>
            <a:spLocks noGrp="1"/>
          </p:cNvSpPr>
          <p:nvPr>
            <p:ph type="title"/>
          </p:nvPr>
        </p:nvSpPr>
        <p:spPr>
          <a:xfrm>
            <a:off x="838200" y="365125"/>
            <a:ext cx="10515600" cy="724535"/>
          </a:xfrm>
        </p:spPr>
        <p:txBody>
          <a:bodyPr/>
          <a:lstStyle/>
          <a:p>
            <a:r>
              <a:rPr lang="en-US" altLang="zh-CN" dirty="0">
                <a:latin typeface="Times New Roman" panose="02020603050405020304" pitchFamily="18" charset="0"/>
                <a:cs typeface="Times New Roman" panose="02020603050405020304" pitchFamily="18" charset="0"/>
              </a:rPr>
              <a:t>BALANCING THE DATA</a:t>
            </a:r>
            <a:endParaRPr lang="zh-CN" altLang="en-US" dirty="0">
              <a:latin typeface="Times New Roman" panose="02020603050405020304" pitchFamily="18" charset="0"/>
              <a:cs typeface="Times New Roman" panose="02020603050405020304" pitchFamily="18" charset="0"/>
            </a:endParaRPr>
          </a:p>
        </p:txBody>
      </p:sp>
      <p:sp>
        <p:nvSpPr>
          <p:cNvPr id="3" name="内容占位符 2">
            <a:extLst>
              <a:ext uri="{FF2B5EF4-FFF2-40B4-BE49-F238E27FC236}">
                <a16:creationId xmlns:a16="http://schemas.microsoft.com/office/drawing/2014/main" id="{CFAD2272-4117-4FD6-9A1B-EFEEC460CF13}"/>
              </a:ext>
            </a:extLst>
          </p:cNvPr>
          <p:cNvSpPr>
            <a:spLocks noGrp="1"/>
          </p:cNvSpPr>
          <p:nvPr>
            <p:ph idx="1"/>
          </p:nvPr>
        </p:nvSpPr>
        <p:spPr>
          <a:xfrm>
            <a:off x="830582" y="1333816"/>
            <a:ext cx="10515600" cy="4351338"/>
          </a:xfrm>
        </p:spPr>
        <p:txBody>
          <a:bodyPr>
            <a:normAutofit/>
          </a:bodyPr>
          <a:lstStyle/>
          <a:p>
            <a:r>
              <a:rPr lang="en-US" altLang="zh-CN" dirty="0">
                <a:latin typeface="Times New Roman" panose="02020603050405020304" pitchFamily="18" charset="0"/>
                <a:cs typeface="Times New Roman" panose="02020603050405020304" pitchFamily="18" charset="0"/>
              </a:rPr>
              <a:t>Balanced sampling methods are used to reduce the disparity among the proportions of target classes appearing in the training data</a:t>
            </a:r>
          </a:p>
          <a:p>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In Chapter 4, we learned two methods for balancing the data.</a:t>
            </a:r>
          </a:p>
          <a:p>
            <a:r>
              <a:rPr lang="en-US" altLang="zh-CN" dirty="0">
                <a:latin typeface="Times New Roman" panose="02020603050405020304" pitchFamily="18" charset="0"/>
                <a:cs typeface="Times New Roman" panose="02020603050405020304" pitchFamily="18" charset="0"/>
              </a:rPr>
              <a:t>1. Resample a number of rare records. </a:t>
            </a:r>
          </a:p>
          <a:p>
            <a:r>
              <a:rPr lang="en-US" altLang="zh-CN" dirty="0">
                <a:solidFill>
                  <a:srgbClr val="FF0000"/>
                </a:solidFill>
                <a:latin typeface="Times New Roman" panose="02020603050405020304" pitchFamily="18" charset="0"/>
                <a:cs typeface="Times New Roman" panose="02020603050405020304" pitchFamily="18" charset="0"/>
              </a:rPr>
              <a:t>2. Set aside a number of non-rare records.</a:t>
            </a:r>
          </a:p>
          <a:p>
            <a:pPr marL="0" indent="0">
              <a:buNone/>
            </a:pPr>
            <a:endParaRPr lang="en-US" altLang="zh-C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21826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F83AC5-B256-4855-8526-2D3C6884A4B1}"/>
              </a:ext>
            </a:extLst>
          </p:cNvPr>
          <p:cNvSpPr>
            <a:spLocks noGrp="1"/>
          </p:cNvSpPr>
          <p:nvPr>
            <p:ph type="title"/>
          </p:nvPr>
        </p:nvSpPr>
        <p:spPr>
          <a:xfrm>
            <a:off x="838200" y="365125"/>
            <a:ext cx="10515600" cy="770255"/>
          </a:xfrm>
        </p:spPr>
        <p:txBody>
          <a:bodyPr/>
          <a:lstStyle/>
          <a:p>
            <a:r>
              <a:rPr lang="en-US" altLang="zh-CN" dirty="0">
                <a:latin typeface="Times New Roman" panose="02020603050405020304" pitchFamily="18" charset="0"/>
                <a:cs typeface="Times New Roman" panose="02020603050405020304" pitchFamily="18" charset="0"/>
              </a:rPr>
              <a:t>Example</a:t>
            </a:r>
            <a:endParaRPr lang="zh-CN" altLang="en-US" dirty="0"/>
          </a:p>
        </p:txBody>
      </p:sp>
      <p:sp>
        <p:nvSpPr>
          <p:cNvPr id="3" name="内容占位符 2">
            <a:extLst>
              <a:ext uri="{FF2B5EF4-FFF2-40B4-BE49-F238E27FC236}">
                <a16:creationId xmlns:a16="http://schemas.microsoft.com/office/drawing/2014/main" id="{A4479B87-C582-415D-B897-1AC4A5625242}"/>
              </a:ext>
            </a:extLst>
          </p:cNvPr>
          <p:cNvSpPr>
            <a:spLocks noGrp="1"/>
          </p:cNvSpPr>
          <p:nvPr>
            <p:ph idx="1"/>
          </p:nvPr>
        </p:nvSpPr>
        <p:spPr>
          <a:xfrm>
            <a:off x="647700" y="1417320"/>
            <a:ext cx="11163300" cy="4759643"/>
          </a:xfrm>
        </p:spPr>
        <p:txBody>
          <a:bodyPr/>
          <a:lstStyle/>
          <a:p>
            <a:r>
              <a:rPr lang="en-US" altLang="zh-CN" dirty="0">
                <a:latin typeface="Times New Roman" panose="02020603050405020304" pitchFamily="18" charset="0"/>
                <a:cs typeface="Times New Roman" panose="02020603050405020304" pitchFamily="18" charset="0"/>
              </a:rPr>
              <a:t>In our case, we have 14.49% of the records representing churners, which we may consider somewhat uncommon. Let us balance the training data set by using “set-aside”, so that the ratio is improved to approximately 25%. </a:t>
            </a:r>
            <a:endParaRPr lang="zh-CN" altLang="en-US"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a:t>
            </a:r>
            <a:r>
              <a:rPr lang="en-US" altLang="zh-CN" dirty="0" err="1">
                <a:latin typeface="Times New Roman" panose="02020603050405020304" pitchFamily="18" charset="0"/>
                <a:cs typeface="Times New Roman" panose="02020603050405020304" pitchFamily="18" charset="0"/>
              </a:rPr>
              <a:t>i</a:t>
            </a:r>
            <a:r>
              <a:rPr lang="en-US" altLang="zh-CN" dirty="0">
                <a:latin typeface="Times New Roman" panose="02020603050405020304" pitchFamily="18" charset="0"/>
                <a:cs typeface="Times New Roman" panose="02020603050405020304" pitchFamily="18" charset="0"/>
              </a:rPr>
              <a:t>) accept all of the 483 churn = true records</a:t>
            </a:r>
          </a:p>
          <a:p>
            <a:r>
              <a:rPr lang="en-US" altLang="zh-CN" dirty="0">
                <a:latin typeface="Times New Roman" panose="02020603050405020304" pitchFamily="18" charset="0"/>
                <a:cs typeface="Times New Roman" panose="02020603050405020304" pitchFamily="18" charset="0"/>
              </a:rPr>
              <a:t>(ii) take a random sample of 50% (1425)</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of our churn = false records</a:t>
            </a:r>
          </a:p>
          <a:p>
            <a:endParaRPr lang="en-US" altLang="zh-CN" dirty="0">
              <a:latin typeface="Times New Roman" panose="02020603050405020304" pitchFamily="18" charset="0"/>
              <a:cs typeface="Times New Roman" panose="02020603050405020304" pitchFamily="18" charset="0"/>
            </a:endParaRPr>
          </a:p>
          <a:p>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With this balanced data, we have </a:t>
            </a:r>
          </a:p>
          <a:p>
            <a:endParaRPr lang="zh-CN" altLang="en-US" dirty="0">
              <a:latin typeface="Times New Roman" panose="02020603050405020304" pitchFamily="18" charset="0"/>
              <a:cs typeface="Times New Roman" panose="02020603050405020304" pitchFamily="18" charset="0"/>
            </a:endParaRPr>
          </a:p>
        </p:txBody>
      </p:sp>
      <p:pic>
        <p:nvPicPr>
          <p:cNvPr id="4" name="图片 3">
            <a:extLst>
              <a:ext uri="{FF2B5EF4-FFF2-40B4-BE49-F238E27FC236}">
                <a16:creationId xmlns:a16="http://schemas.microsoft.com/office/drawing/2014/main" id="{8E37A919-133E-409B-9869-1ADEBFEFF6E1}"/>
              </a:ext>
            </a:extLst>
          </p:cNvPr>
          <p:cNvPicPr>
            <a:picLocks noChangeAspect="1"/>
          </p:cNvPicPr>
          <p:nvPr/>
        </p:nvPicPr>
        <p:blipFill>
          <a:blip r:embed="rId3"/>
          <a:stretch>
            <a:fillRect/>
          </a:stretch>
        </p:blipFill>
        <p:spPr>
          <a:xfrm>
            <a:off x="1051561" y="3751422"/>
            <a:ext cx="9349740" cy="663416"/>
          </a:xfrm>
          <a:prstGeom prst="rect">
            <a:avLst/>
          </a:prstGeom>
        </p:spPr>
      </p:pic>
      <p:pic>
        <p:nvPicPr>
          <p:cNvPr id="5" name="图片 4">
            <a:extLst>
              <a:ext uri="{FF2B5EF4-FFF2-40B4-BE49-F238E27FC236}">
                <a16:creationId xmlns:a16="http://schemas.microsoft.com/office/drawing/2014/main" id="{E47B0D91-C261-425E-B80F-456A1EF568B5}"/>
              </a:ext>
            </a:extLst>
          </p:cNvPr>
          <p:cNvPicPr>
            <a:picLocks noChangeAspect="1"/>
          </p:cNvPicPr>
          <p:nvPr/>
        </p:nvPicPr>
        <p:blipFill>
          <a:blip r:embed="rId4"/>
          <a:stretch>
            <a:fillRect/>
          </a:stretch>
        </p:blipFill>
        <p:spPr>
          <a:xfrm>
            <a:off x="1828800" y="5374959"/>
            <a:ext cx="6461760" cy="926752"/>
          </a:xfrm>
          <a:prstGeom prst="rect">
            <a:avLst/>
          </a:prstGeom>
        </p:spPr>
      </p:pic>
      <p:sp>
        <p:nvSpPr>
          <p:cNvPr id="6" name="矩形 5">
            <a:extLst>
              <a:ext uri="{FF2B5EF4-FFF2-40B4-BE49-F238E27FC236}">
                <a16:creationId xmlns:a16="http://schemas.microsoft.com/office/drawing/2014/main" id="{5FC94C9F-85C5-4199-8F92-06254CB8A4DD}"/>
              </a:ext>
            </a:extLst>
          </p:cNvPr>
          <p:cNvSpPr/>
          <p:nvPr/>
        </p:nvSpPr>
        <p:spPr>
          <a:xfrm rot="20328991">
            <a:off x="7707672" y="5637259"/>
            <a:ext cx="4177747" cy="369332"/>
          </a:xfrm>
          <a:prstGeom prst="rect">
            <a:avLst/>
          </a:prstGeom>
        </p:spPr>
        <p:txBody>
          <a:bodyPr wrap="none">
            <a:spAutoFit/>
          </a:bodyPr>
          <a:lstStyle/>
          <a:p>
            <a:r>
              <a:rPr lang="en-US" altLang="zh-CN" dirty="0">
                <a:solidFill>
                  <a:srgbClr val="FF0000"/>
                </a:solidFill>
              </a:rPr>
              <a:t>Reversed the prior classification decision</a:t>
            </a:r>
            <a:endParaRPr lang="zh-CN" altLang="en-US" dirty="0">
              <a:solidFill>
                <a:srgbClr val="FF0000"/>
              </a:solidFill>
            </a:endParaRPr>
          </a:p>
        </p:txBody>
      </p:sp>
    </p:spTree>
    <p:extLst>
      <p:ext uri="{BB962C8B-B14F-4D97-AF65-F5344CB8AC3E}">
        <p14:creationId xmlns:p14="http://schemas.microsoft.com/office/powerpoint/2010/main" val="20631462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C46A5F-05F8-4635-9EB7-9E652134CE2D}"/>
              </a:ext>
            </a:extLst>
          </p:cNvPr>
          <p:cNvSpPr>
            <a:spLocks noGrp="1"/>
          </p:cNvSpPr>
          <p:nvPr>
            <p:ph type="title"/>
          </p:nvPr>
        </p:nvSpPr>
        <p:spPr>
          <a:xfrm>
            <a:off x="838200" y="365125"/>
            <a:ext cx="10515600" cy="793115"/>
          </a:xfrm>
        </p:spPr>
        <p:txBody>
          <a:bodyPr vert="horz" lIns="91440" tIns="45720" rIns="91440" bIns="45720" rtlCol="0" anchor="ctr">
            <a:normAutofit/>
          </a:bodyPr>
          <a:lstStyle/>
          <a:p>
            <a:r>
              <a:rPr lang="en-US" altLang="zh-CN" dirty="0">
                <a:solidFill>
                  <a:srgbClr val="FF0000"/>
                </a:solidFill>
              </a:rPr>
              <a:t>C</a:t>
            </a:r>
            <a:r>
              <a:rPr lang="zh-CN" altLang="en-US" dirty="0">
                <a:solidFill>
                  <a:srgbClr val="FF0000"/>
                </a:solidFill>
              </a:rPr>
              <a:t>urse of dimensionality</a:t>
            </a:r>
          </a:p>
        </p:txBody>
      </p:sp>
      <p:sp>
        <p:nvSpPr>
          <p:cNvPr id="3" name="内容占位符 2">
            <a:extLst>
              <a:ext uri="{FF2B5EF4-FFF2-40B4-BE49-F238E27FC236}">
                <a16:creationId xmlns:a16="http://schemas.microsoft.com/office/drawing/2014/main" id="{A19FDE70-FE4C-45F0-884C-CB9AD4C03F9B}"/>
              </a:ext>
            </a:extLst>
          </p:cNvPr>
          <p:cNvSpPr>
            <a:spLocks noGrp="1"/>
          </p:cNvSpPr>
          <p:nvPr>
            <p:ph idx="1"/>
          </p:nvPr>
        </p:nvSpPr>
        <p:spPr>
          <a:xfrm>
            <a:off x="518160" y="1437005"/>
            <a:ext cx="11269980" cy="2799715"/>
          </a:xfrm>
        </p:spPr>
        <p:txBody>
          <a:bodyPr/>
          <a:lstStyle/>
          <a:p>
            <a:r>
              <a:rPr lang="en-US" altLang="zh-CN" dirty="0">
                <a:latin typeface="Times New Roman" panose="02020603050405020304" pitchFamily="18" charset="0"/>
                <a:cs typeface="Times New Roman" panose="02020603050405020304" pitchFamily="18" charset="0"/>
              </a:rPr>
              <a:t>The number of probabilities need to be calculated to find the MAP classification would be on the order of </a:t>
            </a:r>
            <a:r>
              <a:rPr lang="en-US" altLang="zh-CN" i="1" dirty="0">
                <a:highlight>
                  <a:srgbClr val="FFFF00"/>
                </a:highlight>
                <a:latin typeface="Times New Roman" panose="02020603050405020304" pitchFamily="18" charset="0"/>
                <a:cs typeface="Times New Roman" panose="02020603050405020304" pitchFamily="18" charset="0"/>
              </a:rPr>
              <a:t>k</a:t>
            </a:r>
            <a:r>
              <a:rPr lang="en-US" altLang="zh-CN" i="1" baseline="30000" dirty="0">
                <a:highlight>
                  <a:srgbClr val="FFFF00"/>
                </a:highlight>
                <a:latin typeface="Times New Roman" panose="02020603050405020304" pitchFamily="18" charset="0"/>
                <a:cs typeface="Times New Roman" panose="02020603050405020304" pitchFamily="18" charset="0"/>
              </a:rPr>
              <a:t>m</a:t>
            </a:r>
            <a:r>
              <a:rPr lang="en-US" altLang="zh-CN" dirty="0">
                <a:latin typeface="Times New Roman" panose="02020603050405020304" pitchFamily="18" charset="0"/>
                <a:cs typeface="Times New Roman" panose="02020603050405020304" pitchFamily="18" charset="0"/>
              </a:rPr>
              <a:t>, where </a:t>
            </a:r>
            <a:r>
              <a:rPr lang="en-US" altLang="zh-CN" i="1" dirty="0">
                <a:latin typeface="Times New Roman" panose="02020603050405020304" pitchFamily="18" charset="0"/>
                <a:cs typeface="Times New Roman" panose="02020603050405020304" pitchFamily="18" charset="0"/>
              </a:rPr>
              <a:t>k</a:t>
            </a:r>
            <a:r>
              <a:rPr lang="en-US" altLang="zh-CN" dirty="0">
                <a:latin typeface="Times New Roman" panose="02020603050405020304" pitchFamily="18" charset="0"/>
                <a:cs typeface="Times New Roman" panose="02020603050405020304" pitchFamily="18" charset="0"/>
              </a:rPr>
              <a:t> is the number of classes for the target variable, and </a:t>
            </a:r>
            <a:r>
              <a:rPr lang="en-US" altLang="zh-CN" i="1" dirty="0">
                <a:latin typeface="Times New Roman" panose="02020603050405020304" pitchFamily="18" charset="0"/>
                <a:cs typeface="Times New Roman" panose="02020603050405020304" pitchFamily="18" charset="0"/>
              </a:rPr>
              <a:t>m</a:t>
            </a:r>
            <a:r>
              <a:rPr lang="en-US" altLang="zh-CN" dirty="0">
                <a:latin typeface="Times New Roman" panose="02020603050405020304" pitchFamily="18" charset="0"/>
                <a:cs typeface="Times New Roman" panose="02020603050405020304" pitchFamily="18" charset="0"/>
              </a:rPr>
              <a:t> is the number of predictor variables.</a:t>
            </a:r>
          </a:p>
          <a:p>
            <a:r>
              <a:rPr lang="en-US" altLang="zh-CN" dirty="0">
                <a:latin typeface="Times New Roman" panose="02020603050405020304" pitchFamily="18" charset="0"/>
                <a:cs typeface="Times New Roman" panose="02020603050405020304" pitchFamily="18" charset="0"/>
              </a:rPr>
              <a:t>Suppose we are trying to predict the marital status (</a:t>
            </a:r>
            <a:r>
              <a:rPr lang="en-US" altLang="zh-CN" i="1" dirty="0">
                <a:latin typeface="Times New Roman" panose="02020603050405020304" pitchFamily="18" charset="0"/>
                <a:cs typeface="Times New Roman" panose="02020603050405020304" pitchFamily="18" charset="0"/>
              </a:rPr>
              <a:t>k</a:t>
            </a:r>
            <a:r>
              <a:rPr lang="en-US" altLang="zh-CN" dirty="0">
                <a:latin typeface="Times New Roman" panose="02020603050405020304" pitchFamily="18" charset="0"/>
                <a:cs typeface="Times New Roman" panose="02020603050405020304" pitchFamily="18" charset="0"/>
              </a:rPr>
              <a:t>=5: single, married, divorced, widowed, separated) of individuals based on a set of </a:t>
            </a:r>
            <a:r>
              <a:rPr lang="en-US" altLang="zh-CN" i="1" dirty="0">
                <a:latin typeface="Times New Roman" panose="02020603050405020304" pitchFamily="18" charset="0"/>
                <a:cs typeface="Times New Roman" panose="02020603050405020304" pitchFamily="18" charset="0"/>
              </a:rPr>
              <a:t>m</a:t>
            </a:r>
            <a:r>
              <a:rPr lang="en-US" altLang="zh-CN" dirty="0">
                <a:latin typeface="Times New Roman" panose="02020603050405020304" pitchFamily="18" charset="0"/>
                <a:cs typeface="Times New Roman" panose="02020603050405020304" pitchFamily="18" charset="0"/>
              </a:rPr>
              <a:t> =10 demographic predictors. Then, </a:t>
            </a:r>
            <a:r>
              <a:rPr lang="it-IT" altLang="zh-CN" i="1" dirty="0">
                <a:latin typeface="Times New Roman" panose="02020603050405020304" pitchFamily="18" charset="0"/>
                <a:cs typeface="Times New Roman" panose="02020603050405020304" pitchFamily="18" charset="0"/>
              </a:rPr>
              <a:t>k</a:t>
            </a:r>
            <a:r>
              <a:rPr lang="it-IT" altLang="zh-CN" i="1" baseline="30000" dirty="0">
                <a:latin typeface="Times New Roman" panose="02020603050405020304" pitchFamily="18" charset="0"/>
                <a:cs typeface="Times New Roman" panose="02020603050405020304" pitchFamily="18" charset="0"/>
              </a:rPr>
              <a:t>m</a:t>
            </a:r>
            <a:r>
              <a:rPr lang="it-IT" altLang="zh-CN" dirty="0">
                <a:latin typeface="Times New Roman" panose="02020603050405020304" pitchFamily="18" charset="0"/>
                <a:cs typeface="Times New Roman" panose="02020603050405020304" pitchFamily="18" charset="0"/>
              </a:rPr>
              <a:t> = 5</a:t>
            </a:r>
            <a:r>
              <a:rPr lang="it-IT" altLang="zh-CN" baseline="30000" dirty="0">
                <a:latin typeface="Times New Roman" panose="02020603050405020304" pitchFamily="18" charset="0"/>
                <a:cs typeface="Times New Roman" panose="02020603050405020304" pitchFamily="18" charset="0"/>
              </a:rPr>
              <a:t>10</a:t>
            </a:r>
            <a:r>
              <a:rPr lang="it-IT" altLang="zh-CN" dirty="0">
                <a:latin typeface="Times New Roman" panose="02020603050405020304" pitchFamily="18" charset="0"/>
                <a:cs typeface="Times New Roman" panose="02020603050405020304" pitchFamily="18" charset="0"/>
              </a:rPr>
              <a:t> = 9, 765, 625 probabilities.</a:t>
            </a:r>
            <a:endParaRPr lang="zh-CN" altLang="en-US" dirty="0">
              <a:latin typeface="Times New Roman" panose="02020603050405020304" pitchFamily="18" charset="0"/>
              <a:cs typeface="Times New Roman" panose="02020603050405020304" pitchFamily="18" charset="0"/>
            </a:endParaRPr>
          </a:p>
        </p:txBody>
      </p:sp>
      <p:pic>
        <p:nvPicPr>
          <p:cNvPr id="5" name="图片 4">
            <a:extLst>
              <a:ext uri="{FF2B5EF4-FFF2-40B4-BE49-F238E27FC236}">
                <a16:creationId xmlns:a16="http://schemas.microsoft.com/office/drawing/2014/main" id="{6D49DB61-B088-495E-87F2-E9957E41FB01}"/>
              </a:ext>
            </a:extLst>
          </p:cNvPr>
          <p:cNvPicPr>
            <a:picLocks noChangeAspect="1"/>
          </p:cNvPicPr>
          <p:nvPr/>
        </p:nvPicPr>
        <p:blipFill>
          <a:blip r:embed="rId3"/>
          <a:stretch>
            <a:fillRect/>
          </a:stretch>
        </p:blipFill>
        <p:spPr>
          <a:xfrm>
            <a:off x="598170" y="4236720"/>
            <a:ext cx="10755630" cy="652494"/>
          </a:xfrm>
          <a:prstGeom prst="rect">
            <a:avLst/>
          </a:prstGeom>
        </p:spPr>
      </p:pic>
      <p:cxnSp>
        <p:nvCxnSpPr>
          <p:cNvPr id="7" name="直接连接符 6">
            <a:extLst>
              <a:ext uri="{FF2B5EF4-FFF2-40B4-BE49-F238E27FC236}">
                <a16:creationId xmlns:a16="http://schemas.microsoft.com/office/drawing/2014/main" id="{D9BA63E5-5173-4A31-BCCE-6BE854198A00}"/>
              </a:ext>
            </a:extLst>
          </p:cNvPr>
          <p:cNvCxnSpPr>
            <a:cxnSpLocks/>
          </p:cNvCxnSpPr>
          <p:nvPr/>
        </p:nvCxnSpPr>
        <p:spPr>
          <a:xfrm>
            <a:off x="5364480" y="4716780"/>
            <a:ext cx="525018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矩形 8">
            <a:extLst>
              <a:ext uri="{FF2B5EF4-FFF2-40B4-BE49-F238E27FC236}">
                <a16:creationId xmlns:a16="http://schemas.microsoft.com/office/drawing/2014/main" id="{6F281A64-8EBB-4460-9A05-61EC6C924595}"/>
              </a:ext>
            </a:extLst>
          </p:cNvPr>
          <p:cNvSpPr/>
          <p:nvPr/>
        </p:nvSpPr>
        <p:spPr>
          <a:xfrm>
            <a:off x="6096000" y="4730136"/>
            <a:ext cx="3783408" cy="523220"/>
          </a:xfrm>
          <a:prstGeom prst="rect">
            <a:avLst/>
          </a:prstGeom>
        </p:spPr>
        <p:txBody>
          <a:bodyPr wrap="none">
            <a:spAutoFit/>
          </a:bodyPr>
          <a:lstStyle/>
          <a:p>
            <a:r>
              <a:rPr lang="en-US" altLang="zh-CN" sz="2800" dirty="0">
                <a:solidFill>
                  <a:srgbClr val="FF0000"/>
                </a:solidFill>
              </a:rPr>
              <a:t>C</a:t>
            </a:r>
            <a:r>
              <a:rPr lang="zh-CN" altLang="en-US" sz="2800" dirty="0">
                <a:solidFill>
                  <a:srgbClr val="FF0000"/>
                </a:solidFill>
              </a:rPr>
              <a:t>urse of dimensionality</a:t>
            </a:r>
          </a:p>
        </p:txBody>
      </p:sp>
      <p:sp>
        <p:nvSpPr>
          <p:cNvPr id="13" name="矩形 12">
            <a:extLst>
              <a:ext uri="{FF2B5EF4-FFF2-40B4-BE49-F238E27FC236}">
                <a16:creationId xmlns:a16="http://schemas.microsoft.com/office/drawing/2014/main" id="{50F86822-8A10-4BCE-9DCE-5EBBAFFDAA97}"/>
              </a:ext>
            </a:extLst>
          </p:cNvPr>
          <p:cNvSpPr/>
          <p:nvPr/>
        </p:nvSpPr>
        <p:spPr>
          <a:xfrm>
            <a:off x="3444240" y="5364829"/>
            <a:ext cx="8229600" cy="1200329"/>
          </a:xfrm>
          <a:prstGeom prst="rect">
            <a:avLst/>
          </a:prstGeom>
        </p:spPr>
        <p:txBody>
          <a:bodyPr wrap="square">
            <a:spAutoFit/>
          </a:bodyPr>
          <a:lstStyle/>
          <a:p>
            <a:r>
              <a:rPr lang="zh-CN" altLang="en-US" sz="2400" dirty="0"/>
              <a:t>Here is where the search space explodes, so, if there is a way to cut down on the search space for this problem, then it is to be found right here</a:t>
            </a:r>
          </a:p>
        </p:txBody>
      </p:sp>
    </p:spTree>
    <p:extLst>
      <p:ext uri="{BB962C8B-B14F-4D97-AF65-F5344CB8AC3E}">
        <p14:creationId xmlns:p14="http://schemas.microsoft.com/office/powerpoint/2010/main" val="24436420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C46A5F-05F8-4635-9EB7-9E652134CE2D}"/>
              </a:ext>
            </a:extLst>
          </p:cNvPr>
          <p:cNvSpPr>
            <a:spLocks noGrp="1"/>
          </p:cNvSpPr>
          <p:nvPr>
            <p:ph type="title"/>
          </p:nvPr>
        </p:nvSpPr>
        <p:spPr>
          <a:xfrm>
            <a:off x="838200" y="365125"/>
            <a:ext cx="10515600" cy="793115"/>
          </a:xfrm>
        </p:spPr>
        <p:txBody>
          <a:bodyPr vert="horz" lIns="91440" tIns="45720" rIns="91440" bIns="45720" rtlCol="0" anchor="ctr">
            <a:normAutofit/>
          </a:bodyPr>
          <a:lstStyle/>
          <a:p>
            <a:r>
              <a:rPr lang="en-US" altLang="zh-CN" dirty="0">
                <a:latin typeface="Times New Roman" panose="02020603050405020304" pitchFamily="18" charset="0"/>
                <a:cs typeface="Times New Roman" panose="02020603050405020304" pitchFamily="18" charset="0"/>
              </a:rPr>
              <a:t>NAÏVE BAYES CLASSIFICATION</a:t>
            </a:r>
            <a:endParaRPr lang="zh-CN" altLang="en-US" dirty="0">
              <a:latin typeface="Times New Roman" panose="02020603050405020304" pitchFamily="18" charset="0"/>
              <a:cs typeface="Times New Roman" panose="02020603050405020304" pitchFamily="18" charset="0"/>
            </a:endParaRPr>
          </a:p>
        </p:txBody>
      </p:sp>
      <p:pic>
        <p:nvPicPr>
          <p:cNvPr id="11" name="内容占位符 10">
            <a:extLst>
              <a:ext uri="{FF2B5EF4-FFF2-40B4-BE49-F238E27FC236}">
                <a16:creationId xmlns:a16="http://schemas.microsoft.com/office/drawing/2014/main" id="{08CAC968-FF65-4E1F-9095-2F791295F56F}"/>
              </a:ext>
            </a:extLst>
          </p:cNvPr>
          <p:cNvPicPr>
            <a:picLocks noGrp="1" noChangeAspect="1"/>
          </p:cNvPicPr>
          <p:nvPr>
            <p:ph idx="1"/>
          </p:nvPr>
        </p:nvPicPr>
        <p:blipFill>
          <a:blip r:embed="rId3"/>
          <a:stretch>
            <a:fillRect/>
          </a:stretch>
        </p:blipFill>
        <p:spPr>
          <a:xfrm>
            <a:off x="507236" y="1116488"/>
            <a:ext cx="8697723" cy="3166452"/>
          </a:xfrm>
          <a:prstGeom prst="rect">
            <a:avLst/>
          </a:prstGeom>
        </p:spPr>
      </p:pic>
      <p:sp>
        <p:nvSpPr>
          <p:cNvPr id="12" name="矩形 11">
            <a:extLst>
              <a:ext uri="{FF2B5EF4-FFF2-40B4-BE49-F238E27FC236}">
                <a16:creationId xmlns:a16="http://schemas.microsoft.com/office/drawing/2014/main" id="{4377CD99-FD06-410B-88EA-EB6B186841A8}"/>
              </a:ext>
            </a:extLst>
          </p:cNvPr>
          <p:cNvSpPr/>
          <p:nvPr/>
        </p:nvSpPr>
        <p:spPr>
          <a:xfrm>
            <a:off x="377696" y="4325981"/>
            <a:ext cx="5285421" cy="523220"/>
          </a:xfrm>
          <a:prstGeom prst="rect">
            <a:avLst/>
          </a:prstGeom>
        </p:spPr>
        <p:txBody>
          <a:bodyPr wrap="none">
            <a:spAutoFit/>
          </a:bodyPr>
          <a:lstStyle/>
          <a:p>
            <a:r>
              <a:rPr lang="en-US" altLang="zh-CN" sz="2800" dirty="0">
                <a:latin typeface="Times New Roman" panose="02020603050405020304" pitchFamily="18" charset="0"/>
                <a:cs typeface="Times New Roman" panose="02020603050405020304" pitchFamily="18" charset="0"/>
              </a:rPr>
              <a:t>For example, for the churn dataset, </a:t>
            </a:r>
            <a:endParaRPr lang="zh-CN" altLang="en-US" sz="2800" dirty="0">
              <a:latin typeface="Times New Roman" panose="02020603050405020304" pitchFamily="18" charset="0"/>
              <a:cs typeface="Times New Roman" panose="02020603050405020304" pitchFamily="18" charset="0"/>
            </a:endParaRPr>
          </a:p>
        </p:txBody>
      </p:sp>
      <p:pic>
        <p:nvPicPr>
          <p:cNvPr id="14" name="图片 13">
            <a:extLst>
              <a:ext uri="{FF2B5EF4-FFF2-40B4-BE49-F238E27FC236}">
                <a16:creationId xmlns:a16="http://schemas.microsoft.com/office/drawing/2014/main" id="{414E2780-20A7-427B-9D62-2F106511BE28}"/>
              </a:ext>
            </a:extLst>
          </p:cNvPr>
          <p:cNvPicPr>
            <a:picLocks noChangeAspect="1"/>
          </p:cNvPicPr>
          <p:nvPr/>
        </p:nvPicPr>
        <p:blipFill>
          <a:blip r:embed="rId4"/>
          <a:stretch>
            <a:fillRect/>
          </a:stretch>
        </p:blipFill>
        <p:spPr>
          <a:xfrm>
            <a:off x="844846" y="4923380"/>
            <a:ext cx="6594859" cy="424772"/>
          </a:xfrm>
          <a:prstGeom prst="rect">
            <a:avLst/>
          </a:prstGeom>
        </p:spPr>
      </p:pic>
      <p:pic>
        <p:nvPicPr>
          <p:cNvPr id="15" name="图片 14">
            <a:extLst>
              <a:ext uri="{FF2B5EF4-FFF2-40B4-BE49-F238E27FC236}">
                <a16:creationId xmlns:a16="http://schemas.microsoft.com/office/drawing/2014/main" id="{589C828B-7C6D-42CF-B1C4-04EF86C56780}"/>
              </a:ext>
            </a:extLst>
          </p:cNvPr>
          <p:cNvPicPr>
            <a:picLocks noChangeAspect="1"/>
          </p:cNvPicPr>
          <p:nvPr/>
        </p:nvPicPr>
        <p:blipFill>
          <a:blip r:embed="rId5"/>
          <a:stretch>
            <a:fillRect/>
          </a:stretch>
        </p:blipFill>
        <p:spPr>
          <a:xfrm>
            <a:off x="915641" y="5366319"/>
            <a:ext cx="6524064" cy="424772"/>
          </a:xfrm>
          <a:prstGeom prst="rect">
            <a:avLst/>
          </a:prstGeom>
        </p:spPr>
      </p:pic>
      <p:sp>
        <p:nvSpPr>
          <p:cNvPr id="16" name="矩形 15">
            <a:extLst>
              <a:ext uri="{FF2B5EF4-FFF2-40B4-BE49-F238E27FC236}">
                <a16:creationId xmlns:a16="http://schemas.microsoft.com/office/drawing/2014/main" id="{591BF839-4BF2-4B53-B11F-5B7C46A95E66}"/>
              </a:ext>
            </a:extLst>
          </p:cNvPr>
          <p:cNvSpPr/>
          <p:nvPr/>
        </p:nvSpPr>
        <p:spPr>
          <a:xfrm>
            <a:off x="8441907" y="5067551"/>
            <a:ext cx="1861407" cy="461665"/>
          </a:xfrm>
          <a:prstGeom prst="rect">
            <a:avLst/>
          </a:prstGeom>
        </p:spPr>
        <p:txBody>
          <a:bodyPr wrap="none">
            <a:spAutoFit/>
          </a:bodyPr>
          <a:lstStyle/>
          <a:p>
            <a:r>
              <a:rPr lang="en-US" altLang="zh-CN" sz="2400" dirty="0">
                <a:latin typeface="Times New Roman" panose="02020603050405020304" pitchFamily="18" charset="0"/>
                <a:cs typeface="Times New Roman" panose="02020603050405020304" pitchFamily="18" charset="0"/>
              </a:rPr>
              <a:t>Churn = false</a:t>
            </a:r>
            <a:endParaRPr lang="zh-CN" altLang="en-US" sz="2400" dirty="0">
              <a:latin typeface="Times New Roman" panose="02020603050405020304" pitchFamily="18" charset="0"/>
              <a:cs typeface="Times New Roman" panose="02020603050405020304" pitchFamily="18" charset="0"/>
            </a:endParaRPr>
          </a:p>
        </p:txBody>
      </p:sp>
      <p:sp>
        <p:nvSpPr>
          <p:cNvPr id="17" name="箭头: 右 16">
            <a:extLst>
              <a:ext uri="{FF2B5EF4-FFF2-40B4-BE49-F238E27FC236}">
                <a16:creationId xmlns:a16="http://schemas.microsoft.com/office/drawing/2014/main" id="{539247A5-10EC-4A07-8F8B-2BE062032C6F}"/>
              </a:ext>
            </a:extLst>
          </p:cNvPr>
          <p:cNvSpPr/>
          <p:nvPr/>
        </p:nvSpPr>
        <p:spPr>
          <a:xfrm>
            <a:off x="7764780" y="5192417"/>
            <a:ext cx="441960" cy="311469"/>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8" name="矩形 17">
            <a:extLst>
              <a:ext uri="{FF2B5EF4-FFF2-40B4-BE49-F238E27FC236}">
                <a16:creationId xmlns:a16="http://schemas.microsoft.com/office/drawing/2014/main" id="{85805CB7-C78D-4823-840B-7464D0E111B9}"/>
              </a:ext>
            </a:extLst>
          </p:cNvPr>
          <p:cNvSpPr/>
          <p:nvPr/>
        </p:nvSpPr>
        <p:spPr>
          <a:xfrm>
            <a:off x="10353007" y="1636407"/>
            <a:ext cx="564578" cy="584775"/>
          </a:xfrm>
          <a:prstGeom prst="rect">
            <a:avLst/>
          </a:prstGeom>
        </p:spPr>
        <p:txBody>
          <a:bodyPr wrap="none">
            <a:spAutoFit/>
          </a:bodyPr>
          <a:lstStyle/>
          <a:p>
            <a:r>
              <a:rPr lang="en-US" altLang="zh-CN" sz="3200" i="1" dirty="0">
                <a:highlight>
                  <a:srgbClr val="FFFF00"/>
                </a:highlight>
                <a:latin typeface="Times New Roman" panose="02020603050405020304" pitchFamily="18" charset="0"/>
                <a:cs typeface="Times New Roman" panose="02020603050405020304" pitchFamily="18" charset="0"/>
              </a:rPr>
              <a:t>k</a:t>
            </a:r>
            <a:r>
              <a:rPr lang="en-US" altLang="zh-CN" sz="3200" i="1" baseline="30000" dirty="0">
                <a:highlight>
                  <a:srgbClr val="FFFF00"/>
                </a:highlight>
                <a:latin typeface="Times New Roman" panose="02020603050405020304" pitchFamily="18" charset="0"/>
                <a:cs typeface="Times New Roman" panose="02020603050405020304" pitchFamily="18" charset="0"/>
              </a:rPr>
              <a:t>m</a:t>
            </a:r>
            <a:endParaRPr lang="zh-CN" altLang="en-US" sz="3200" dirty="0"/>
          </a:p>
        </p:txBody>
      </p:sp>
      <p:sp>
        <p:nvSpPr>
          <p:cNvPr id="19" name="矩形 18">
            <a:extLst>
              <a:ext uri="{FF2B5EF4-FFF2-40B4-BE49-F238E27FC236}">
                <a16:creationId xmlns:a16="http://schemas.microsoft.com/office/drawing/2014/main" id="{A6F967AB-A8FD-4E8C-BC6C-E043933FD727}"/>
              </a:ext>
            </a:extLst>
          </p:cNvPr>
          <p:cNvSpPr/>
          <p:nvPr/>
        </p:nvSpPr>
        <p:spPr>
          <a:xfrm>
            <a:off x="10303314" y="3136120"/>
            <a:ext cx="663964" cy="584775"/>
          </a:xfrm>
          <a:prstGeom prst="rect">
            <a:avLst/>
          </a:prstGeom>
        </p:spPr>
        <p:txBody>
          <a:bodyPr wrap="none">
            <a:spAutoFit/>
          </a:bodyPr>
          <a:lstStyle/>
          <a:p>
            <a:r>
              <a:rPr lang="en-US" altLang="zh-CN" sz="3200" i="1" dirty="0">
                <a:highlight>
                  <a:srgbClr val="FFFF00"/>
                </a:highlight>
                <a:latin typeface="Times New Roman" panose="02020603050405020304" pitchFamily="18" charset="0"/>
                <a:cs typeface="Times New Roman" panose="02020603050405020304" pitchFamily="18" charset="0"/>
              </a:rPr>
              <a:t>km</a:t>
            </a:r>
            <a:endParaRPr lang="zh-CN" altLang="en-US" sz="3200" dirty="0"/>
          </a:p>
        </p:txBody>
      </p:sp>
      <p:cxnSp>
        <p:nvCxnSpPr>
          <p:cNvPr id="21" name="直接箭头连接符 20">
            <a:extLst>
              <a:ext uri="{FF2B5EF4-FFF2-40B4-BE49-F238E27FC236}">
                <a16:creationId xmlns:a16="http://schemas.microsoft.com/office/drawing/2014/main" id="{8B9E79A9-D835-4C97-B966-16A6154F8B32}"/>
              </a:ext>
            </a:extLst>
          </p:cNvPr>
          <p:cNvCxnSpPr/>
          <p:nvPr/>
        </p:nvCxnSpPr>
        <p:spPr>
          <a:xfrm>
            <a:off x="10561320" y="2362200"/>
            <a:ext cx="0" cy="69746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矩形: 圆角 21">
            <a:extLst>
              <a:ext uri="{FF2B5EF4-FFF2-40B4-BE49-F238E27FC236}">
                <a16:creationId xmlns:a16="http://schemas.microsoft.com/office/drawing/2014/main" id="{3F585071-6FDD-4342-BC5E-023C1C75D840}"/>
              </a:ext>
            </a:extLst>
          </p:cNvPr>
          <p:cNvSpPr/>
          <p:nvPr/>
        </p:nvSpPr>
        <p:spPr>
          <a:xfrm>
            <a:off x="4729293" y="2824651"/>
            <a:ext cx="3256467" cy="31146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12718DDF-967B-4C79-8FD5-03635F732F97}"/>
              </a:ext>
            </a:extLst>
          </p:cNvPr>
          <p:cNvSpPr/>
          <p:nvPr/>
        </p:nvSpPr>
        <p:spPr>
          <a:xfrm>
            <a:off x="377696" y="6308209"/>
            <a:ext cx="5799986" cy="369332"/>
          </a:xfrm>
          <a:prstGeom prst="rect">
            <a:avLst/>
          </a:prstGeom>
        </p:spPr>
        <p:txBody>
          <a:bodyPr wrap="none">
            <a:spAutoFit/>
          </a:bodyPr>
          <a:lstStyle/>
          <a:p>
            <a:r>
              <a:rPr lang="en-US" altLang="zh-CN" dirty="0"/>
              <a:t>Correlated predictors should be handled by using PCA …</a:t>
            </a:r>
            <a:endParaRPr lang="zh-CN" altLang="en-US" dirty="0"/>
          </a:p>
        </p:txBody>
      </p:sp>
    </p:spTree>
    <p:extLst>
      <p:ext uri="{BB962C8B-B14F-4D97-AF65-F5344CB8AC3E}">
        <p14:creationId xmlns:p14="http://schemas.microsoft.com/office/powerpoint/2010/main" val="29109112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a:extLst>
              <a:ext uri="{FF2B5EF4-FFF2-40B4-BE49-F238E27FC236}">
                <a16:creationId xmlns:a16="http://schemas.microsoft.com/office/drawing/2014/main" id="{0BAAF4B6-1B4B-4CAB-8898-73DB64690111}"/>
              </a:ext>
            </a:extLst>
          </p:cNvPr>
          <p:cNvPicPr>
            <a:picLocks noGrp="1" noChangeAspect="1"/>
          </p:cNvPicPr>
          <p:nvPr>
            <p:ph idx="1"/>
          </p:nvPr>
        </p:nvPicPr>
        <p:blipFill>
          <a:blip r:embed="rId3"/>
          <a:stretch>
            <a:fillRect/>
          </a:stretch>
        </p:blipFill>
        <p:spPr>
          <a:xfrm>
            <a:off x="295705" y="111639"/>
            <a:ext cx="7391093" cy="4462055"/>
          </a:xfrm>
          <a:prstGeom prst="rect">
            <a:avLst/>
          </a:prstGeom>
        </p:spPr>
      </p:pic>
      <p:pic>
        <p:nvPicPr>
          <p:cNvPr id="5" name="图片 4">
            <a:extLst>
              <a:ext uri="{FF2B5EF4-FFF2-40B4-BE49-F238E27FC236}">
                <a16:creationId xmlns:a16="http://schemas.microsoft.com/office/drawing/2014/main" id="{04706AA5-31C7-4BFC-BFF5-AB70AEADE39B}"/>
              </a:ext>
            </a:extLst>
          </p:cNvPr>
          <p:cNvPicPr>
            <a:picLocks noChangeAspect="1"/>
          </p:cNvPicPr>
          <p:nvPr/>
        </p:nvPicPr>
        <p:blipFill>
          <a:blip r:embed="rId4"/>
          <a:stretch>
            <a:fillRect/>
          </a:stretch>
        </p:blipFill>
        <p:spPr>
          <a:xfrm>
            <a:off x="295705" y="4644562"/>
            <a:ext cx="7657378" cy="2080367"/>
          </a:xfrm>
          <a:prstGeom prst="rect">
            <a:avLst/>
          </a:prstGeom>
        </p:spPr>
      </p:pic>
      <p:pic>
        <p:nvPicPr>
          <p:cNvPr id="7" name="图片 6">
            <a:extLst>
              <a:ext uri="{FF2B5EF4-FFF2-40B4-BE49-F238E27FC236}">
                <a16:creationId xmlns:a16="http://schemas.microsoft.com/office/drawing/2014/main" id="{356B96C0-30E2-4421-B764-21A80F576C8E}"/>
              </a:ext>
            </a:extLst>
          </p:cNvPr>
          <p:cNvPicPr>
            <a:picLocks noChangeAspect="1"/>
          </p:cNvPicPr>
          <p:nvPr/>
        </p:nvPicPr>
        <p:blipFill>
          <a:blip r:embed="rId5"/>
          <a:stretch>
            <a:fillRect/>
          </a:stretch>
        </p:blipFill>
        <p:spPr>
          <a:xfrm>
            <a:off x="8148355" y="1697207"/>
            <a:ext cx="3075973" cy="2080368"/>
          </a:xfrm>
          <a:prstGeom prst="rect">
            <a:avLst/>
          </a:prstGeom>
        </p:spPr>
      </p:pic>
    </p:spTree>
    <p:extLst>
      <p:ext uri="{BB962C8B-B14F-4D97-AF65-F5344CB8AC3E}">
        <p14:creationId xmlns:p14="http://schemas.microsoft.com/office/powerpoint/2010/main" val="22176798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F76BDA7-4495-4FF1-8D9A-4CCB56ED1E5E}"/>
              </a:ext>
            </a:extLst>
          </p:cNvPr>
          <p:cNvPicPr>
            <a:picLocks noChangeAspect="1"/>
          </p:cNvPicPr>
          <p:nvPr/>
        </p:nvPicPr>
        <p:blipFill>
          <a:blip r:embed="rId3"/>
          <a:stretch>
            <a:fillRect/>
          </a:stretch>
        </p:blipFill>
        <p:spPr>
          <a:xfrm>
            <a:off x="6418207" y="2007889"/>
            <a:ext cx="4314825" cy="3943350"/>
          </a:xfrm>
          <a:prstGeom prst="rect">
            <a:avLst/>
          </a:prstGeom>
        </p:spPr>
      </p:pic>
      <p:sp>
        <p:nvSpPr>
          <p:cNvPr id="2" name="标题 1">
            <a:extLst>
              <a:ext uri="{FF2B5EF4-FFF2-40B4-BE49-F238E27FC236}">
                <a16:creationId xmlns:a16="http://schemas.microsoft.com/office/drawing/2014/main" id="{44301B9A-DF81-405D-B958-630BCAEB5272}"/>
              </a:ext>
            </a:extLst>
          </p:cNvPr>
          <p:cNvSpPr>
            <a:spLocks noGrp="1"/>
          </p:cNvSpPr>
          <p:nvPr>
            <p:ph type="title"/>
          </p:nvPr>
        </p:nvSpPr>
        <p:spPr>
          <a:xfrm>
            <a:off x="38100" y="243205"/>
            <a:ext cx="12115800" cy="732155"/>
          </a:xfrm>
        </p:spPr>
        <p:txBody>
          <a:bodyPr/>
          <a:lstStyle/>
          <a:p>
            <a:r>
              <a:rPr lang="en-US" altLang="zh-CN" dirty="0"/>
              <a:t>INTERPRETING THE LOG POSTERIOR ODDS RATIO</a:t>
            </a:r>
            <a:endParaRPr lang="zh-CN" altLang="en-US" dirty="0"/>
          </a:p>
        </p:txBody>
      </p:sp>
      <p:sp>
        <p:nvSpPr>
          <p:cNvPr id="5" name="内容占位符 4">
            <a:extLst>
              <a:ext uri="{FF2B5EF4-FFF2-40B4-BE49-F238E27FC236}">
                <a16:creationId xmlns:a16="http://schemas.microsoft.com/office/drawing/2014/main" id="{78D1F317-1D41-46B4-B420-CC9AC27B68E8}"/>
              </a:ext>
            </a:extLst>
          </p:cNvPr>
          <p:cNvSpPr>
            <a:spLocks noGrp="1"/>
          </p:cNvSpPr>
          <p:nvPr>
            <p:ph idx="1"/>
          </p:nvPr>
        </p:nvSpPr>
        <p:spPr>
          <a:xfrm>
            <a:off x="335280" y="1193165"/>
            <a:ext cx="11612880" cy="955675"/>
          </a:xfrm>
        </p:spPr>
        <p:txBody>
          <a:bodyPr/>
          <a:lstStyle/>
          <a:p>
            <a:pPr marL="0" indent="0">
              <a:buNone/>
            </a:pPr>
            <a:r>
              <a:rPr lang="en-US" altLang="zh-CN" dirty="0">
                <a:latin typeface="Times New Roman" panose="02020603050405020304" pitchFamily="18" charset="0"/>
                <a:cs typeface="Times New Roman" panose="02020603050405020304" pitchFamily="18" charset="0"/>
              </a:rPr>
              <a:t>The log of the </a:t>
            </a:r>
            <a:r>
              <a:rPr lang="en-US" altLang="zh-CN" i="1" dirty="0">
                <a:latin typeface="Times New Roman" panose="02020603050405020304" pitchFamily="18" charset="0"/>
                <a:cs typeface="Times New Roman" panose="02020603050405020304" pitchFamily="18" charset="0"/>
              </a:rPr>
              <a:t>posterior odds ratio</a:t>
            </a:r>
            <a:r>
              <a:rPr lang="en-US" altLang="zh-CN" dirty="0">
                <a:latin typeface="Times New Roman" panose="02020603050405020304" pitchFamily="18" charset="0"/>
                <a:cs typeface="Times New Roman" panose="02020603050405020304" pitchFamily="18" charset="0"/>
              </a:rPr>
              <a:t> can provide us with an intuitive measure of the amount that each variable contributes toward the classification decision</a:t>
            </a:r>
            <a:endParaRPr lang="zh-CN" altLang="en-US" dirty="0">
              <a:latin typeface="Times New Roman" panose="02020603050405020304" pitchFamily="18" charset="0"/>
              <a:cs typeface="Times New Roman" panose="02020603050405020304" pitchFamily="18" charset="0"/>
            </a:endParaRPr>
          </a:p>
        </p:txBody>
      </p:sp>
      <p:pic>
        <p:nvPicPr>
          <p:cNvPr id="8" name="图片 7">
            <a:extLst>
              <a:ext uri="{FF2B5EF4-FFF2-40B4-BE49-F238E27FC236}">
                <a16:creationId xmlns:a16="http://schemas.microsoft.com/office/drawing/2014/main" id="{0D7E717C-F52B-4349-9762-5B4C1347A5DE}"/>
              </a:ext>
            </a:extLst>
          </p:cNvPr>
          <p:cNvPicPr>
            <a:picLocks noChangeAspect="1"/>
          </p:cNvPicPr>
          <p:nvPr/>
        </p:nvPicPr>
        <p:blipFill>
          <a:blip r:embed="rId4"/>
          <a:stretch>
            <a:fillRect/>
          </a:stretch>
        </p:blipFill>
        <p:spPr>
          <a:xfrm>
            <a:off x="312111" y="2366645"/>
            <a:ext cx="5075967" cy="3437585"/>
          </a:xfrm>
          <a:prstGeom prst="rect">
            <a:avLst/>
          </a:prstGeom>
        </p:spPr>
      </p:pic>
      <p:sp>
        <p:nvSpPr>
          <p:cNvPr id="9" name="矩形 8">
            <a:extLst>
              <a:ext uri="{FF2B5EF4-FFF2-40B4-BE49-F238E27FC236}">
                <a16:creationId xmlns:a16="http://schemas.microsoft.com/office/drawing/2014/main" id="{9D284021-46EA-40DC-B920-12DF58EFF9E7}"/>
              </a:ext>
            </a:extLst>
          </p:cNvPr>
          <p:cNvSpPr/>
          <p:nvPr/>
        </p:nvSpPr>
        <p:spPr>
          <a:xfrm>
            <a:off x="4295085" y="5951239"/>
            <a:ext cx="6537960" cy="830997"/>
          </a:xfrm>
          <a:prstGeom prst="rect">
            <a:avLst/>
          </a:prstGeom>
        </p:spPr>
        <p:txBody>
          <a:bodyPr wrap="square">
            <a:spAutoFit/>
          </a:bodyPr>
          <a:lstStyle/>
          <a:p>
            <a:r>
              <a:rPr lang="en-US" altLang="zh-CN" sz="2400" dirty="0"/>
              <a:t>Each term relates to the additive contribution, either positive or negative, of each attribute.</a:t>
            </a:r>
            <a:endParaRPr lang="zh-CN" altLang="en-US" sz="2400" dirty="0"/>
          </a:p>
        </p:txBody>
      </p:sp>
      <p:cxnSp>
        <p:nvCxnSpPr>
          <p:cNvPr id="10" name="直接连接符 9">
            <a:extLst>
              <a:ext uri="{FF2B5EF4-FFF2-40B4-BE49-F238E27FC236}">
                <a16:creationId xmlns:a16="http://schemas.microsoft.com/office/drawing/2014/main" id="{C7E27AD4-409E-456C-8BAD-90F63AF6B277}"/>
              </a:ext>
            </a:extLst>
          </p:cNvPr>
          <p:cNvCxnSpPr>
            <a:cxnSpLocks/>
          </p:cNvCxnSpPr>
          <p:nvPr/>
        </p:nvCxnSpPr>
        <p:spPr>
          <a:xfrm>
            <a:off x="8429149" y="5937447"/>
            <a:ext cx="225313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3370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219CE8-2B61-4BEB-A865-DCAF28FEC2ED}"/>
              </a:ext>
            </a:extLst>
          </p:cNvPr>
          <p:cNvSpPr>
            <a:spLocks noGrp="1"/>
          </p:cNvSpPr>
          <p:nvPr>
            <p:ph type="title"/>
          </p:nvPr>
        </p:nvSpPr>
        <p:spPr>
          <a:xfrm>
            <a:off x="838200" y="365125"/>
            <a:ext cx="10515600" cy="724535"/>
          </a:xfrm>
        </p:spPr>
        <p:txBody>
          <a:bodyPr/>
          <a:lstStyle/>
          <a:p>
            <a:r>
              <a:rPr lang="en-US" altLang="zh-CN" dirty="0"/>
              <a:t>ZERO CELL PROBLEM</a:t>
            </a:r>
            <a:endParaRPr lang="zh-CN" altLang="en-US" dirty="0"/>
          </a:p>
        </p:txBody>
      </p:sp>
      <p:sp>
        <p:nvSpPr>
          <p:cNvPr id="3" name="内容占位符 2">
            <a:extLst>
              <a:ext uri="{FF2B5EF4-FFF2-40B4-BE49-F238E27FC236}">
                <a16:creationId xmlns:a16="http://schemas.microsoft.com/office/drawing/2014/main" id="{344D3A07-428B-4FFA-9E6C-1A0409B4A9B2}"/>
              </a:ext>
            </a:extLst>
          </p:cNvPr>
          <p:cNvSpPr>
            <a:spLocks noGrp="1"/>
          </p:cNvSpPr>
          <p:nvPr>
            <p:ph idx="1"/>
          </p:nvPr>
        </p:nvSpPr>
        <p:spPr>
          <a:xfrm>
            <a:off x="533400" y="1307464"/>
            <a:ext cx="11254740" cy="5116195"/>
          </a:xfrm>
        </p:spPr>
        <p:txBody>
          <a:bodyPr>
            <a:normAutofit/>
          </a:bodyPr>
          <a:lstStyle/>
          <a:p>
            <a:r>
              <a:rPr lang="en-US" altLang="zh-CN" dirty="0">
                <a:latin typeface="Times New Roman" panose="02020603050405020304" pitchFamily="18" charset="0"/>
                <a:cs typeface="Times New Roman" panose="02020603050405020304" pitchFamily="18" charset="0"/>
              </a:rPr>
              <a:t>As the naïve Bayes classification contains      </a:t>
            </a:r>
            <a:br>
              <a:rPr lang="en-US" altLang="zh-CN" dirty="0">
                <a:latin typeface="Times New Roman" panose="02020603050405020304" pitchFamily="18" charset="0"/>
                <a:cs typeface="Times New Roman" panose="02020603050405020304" pitchFamily="18" charset="0"/>
              </a:rPr>
            </a:br>
            <a:r>
              <a:rPr lang="en-US" altLang="zh-CN" dirty="0">
                <a:latin typeface="Times New Roman" panose="02020603050405020304" pitchFamily="18" charset="0"/>
                <a:cs typeface="Times New Roman" panose="02020603050405020304" pitchFamily="18" charset="0"/>
              </a:rPr>
              <a:t>a single zero probability in this product will render the entire product to be zero, thereby effectively eliminating this class from consideration.</a:t>
            </a:r>
          </a:p>
          <a:p>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Adjust probability estimate for zero-frequency cells:</a:t>
            </a:r>
            <a:br>
              <a:rPr lang="en-US" altLang="zh-CN" dirty="0">
                <a:latin typeface="Times New Roman" panose="02020603050405020304" pitchFamily="18" charset="0"/>
                <a:cs typeface="Times New Roman" panose="02020603050405020304" pitchFamily="18" charset="0"/>
              </a:rPr>
            </a:br>
            <a:br>
              <a:rPr lang="en-US" altLang="zh-CN" dirty="0">
                <a:latin typeface="Times New Roman" panose="02020603050405020304" pitchFamily="18" charset="0"/>
                <a:cs typeface="Times New Roman" panose="02020603050405020304" pitchFamily="18" charset="0"/>
              </a:rPr>
            </a:br>
            <a:r>
              <a:rPr lang="en-US" altLang="zh-CN" dirty="0">
                <a:latin typeface="Times New Roman" panose="02020603050405020304" pitchFamily="18" charset="0"/>
                <a:cs typeface="Times New Roman" panose="02020603050405020304" pitchFamily="18" charset="0"/>
              </a:rPr>
              <a:t>where </a:t>
            </a:r>
            <a:r>
              <a:rPr lang="en-US" altLang="zh-CN" i="1" dirty="0">
                <a:latin typeface="Times New Roman" panose="02020603050405020304" pitchFamily="18" charset="0"/>
                <a:cs typeface="Times New Roman" panose="02020603050405020304" pitchFamily="18" charset="0"/>
              </a:rPr>
              <a:t>n</a:t>
            </a:r>
            <a:r>
              <a:rPr lang="en-US" altLang="zh-CN" dirty="0">
                <a:latin typeface="Times New Roman" panose="02020603050405020304" pitchFamily="18" charset="0"/>
                <a:cs typeface="Times New Roman" panose="02020603050405020304" pitchFamily="18" charset="0"/>
              </a:rPr>
              <a:t> is the total number of records for the target class, </a:t>
            </a:r>
            <a:r>
              <a:rPr lang="en-US" altLang="zh-CN" i="1" dirty="0" err="1">
                <a:latin typeface="Times New Roman" panose="02020603050405020304" pitchFamily="18" charset="0"/>
                <a:cs typeface="Times New Roman" panose="02020603050405020304" pitchFamily="18" charset="0"/>
              </a:rPr>
              <a:t>n</a:t>
            </a:r>
            <a:r>
              <a:rPr lang="en-US" altLang="zh-CN" i="1" baseline="-25000" dirty="0" err="1">
                <a:latin typeface="Times New Roman" panose="02020603050405020304" pitchFamily="18" charset="0"/>
                <a:cs typeface="Times New Roman" panose="02020603050405020304" pitchFamily="18" charset="0"/>
              </a:rPr>
              <a:t>c</a:t>
            </a:r>
            <a:r>
              <a:rPr lang="en-US" altLang="zh-CN" dirty="0">
                <a:latin typeface="Times New Roman" panose="02020603050405020304" pitchFamily="18" charset="0"/>
                <a:cs typeface="Times New Roman" panose="02020603050405020304" pitchFamily="18" charset="0"/>
              </a:rPr>
              <a:t> is the number of the </a:t>
            </a:r>
            <a:r>
              <a:rPr lang="en-US" altLang="zh-CN" i="1" dirty="0">
                <a:latin typeface="Times New Roman" panose="02020603050405020304" pitchFamily="18" charset="0"/>
                <a:cs typeface="Times New Roman" panose="02020603050405020304" pitchFamily="18" charset="0"/>
              </a:rPr>
              <a:t>n</a:t>
            </a:r>
            <a:r>
              <a:rPr lang="en-US" altLang="zh-CN" dirty="0">
                <a:latin typeface="Times New Roman" panose="02020603050405020304" pitchFamily="18" charset="0"/>
                <a:cs typeface="Times New Roman" panose="02020603050405020304" pitchFamily="18" charset="0"/>
              </a:rPr>
              <a:t> records that also have the attribute value of interest, </a:t>
            </a:r>
            <a:r>
              <a:rPr lang="en-US" altLang="zh-CN" i="1" dirty="0">
                <a:latin typeface="Times New Roman" panose="02020603050405020304" pitchFamily="18" charset="0"/>
                <a:cs typeface="Times New Roman" panose="02020603050405020304" pitchFamily="18" charset="0"/>
              </a:rPr>
              <a:t>p</a:t>
            </a:r>
            <a:r>
              <a:rPr lang="en-US" altLang="zh-CN" dirty="0">
                <a:latin typeface="Times New Roman" panose="02020603050405020304" pitchFamily="18" charset="0"/>
                <a:cs typeface="Times New Roman" panose="02020603050405020304" pitchFamily="18" charset="0"/>
              </a:rPr>
              <a:t> is the prior estimate of the probability being estimated, and </a:t>
            </a:r>
            <a:r>
              <a:rPr lang="en-US" altLang="zh-CN" i="1" dirty="0" err="1">
                <a:latin typeface="Times New Roman" panose="02020603050405020304" pitchFamily="18" charset="0"/>
                <a:cs typeface="Times New Roman" panose="02020603050405020304" pitchFamily="18" charset="0"/>
              </a:rPr>
              <a:t>n</a:t>
            </a:r>
            <a:r>
              <a:rPr lang="en-US" altLang="zh-CN" i="1" baseline="-25000" dirty="0" err="1">
                <a:latin typeface="Times New Roman" panose="02020603050405020304" pitchFamily="18" charset="0"/>
                <a:cs typeface="Times New Roman" panose="02020603050405020304" pitchFamily="18" charset="0"/>
              </a:rPr>
              <a:t>equiv</a:t>
            </a:r>
            <a:r>
              <a:rPr lang="en-US" altLang="zh-CN" dirty="0">
                <a:latin typeface="Times New Roman" panose="02020603050405020304" pitchFamily="18" charset="0"/>
                <a:cs typeface="Times New Roman" panose="02020603050405020304" pitchFamily="18" charset="0"/>
              </a:rPr>
              <a:t> is a chosen constant representing the equivalent sample size.</a:t>
            </a:r>
          </a:p>
          <a:p>
            <a:r>
              <a:rPr lang="en-US" altLang="zh-CN" dirty="0">
                <a:latin typeface="Times New Roman" panose="02020603050405020304" pitchFamily="18" charset="0"/>
                <a:cs typeface="Times New Roman" panose="02020603050405020304" pitchFamily="18" charset="0"/>
              </a:rPr>
              <a:t>E.g., we have </a:t>
            </a:r>
            <a:r>
              <a:rPr lang="en-US" altLang="zh-CN" i="1" dirty="0">
                <a:latin typeface="Times New Roman" panose="02020603050405020304" pitchFamily="18" charset="0"/>
                <a:cs typeface="Times New Roman" panose="02020603050405020304" pitchFamily="18" charset="0"/>
              </a:rPr>
              <a:t>n</a:t>
            </a:r>
            <a:r>
              <a:rPr lang="en-US" altLang="zh-CN" dirty="0">
                <a:latin typeface="Times New Roman" panose="02020603050405020304" pitchFamily="18" charset="0"/>
                <a:cs typeface="Times New Roman" panose="02020603050405020304" pitchFamily="18" charset="0"/>
              </a:rPr>
              <a:t>=483, </a:t>
            </a:r>
            <a:r>
              <a:rPr lang="en-US" altLang="zh-CN" i="1" dirty="0" err="1">
                <a:latin typeface="Times New Roman" panose="02020603050405020304" pitchFamily="18" charset="0"/>
                <a:cs typeface="Times New Roman" panose="02020603050405020304" pitchFamily="18" charset="0"/>
              </a:rPr>
              <a:t>n</a:t>
            </a:r>
            <a:r>
              <a:rPr lang="en-US" altLang="zh-CN" i="1" baseline="-25000" dirty="0" err="1">
                <a:latin typeface="Times New Roman" panose="02020603050405020304" pitchFamily="18" charset="0"/>
                <a:cs typeface="Times New Roman" panose="02020603050405020304" pitchFamily="18" charset="0"/>
              </a:rPr>
              <a:t>c</a:t>
            </a:r>
            <a:r>
              <a:rPr lang="en-US" altLang="zh-CN" dirty="0">
                <a:latin typeface="Times New Roman" panose="02020603050405020304" pitchFamily="18" charset="0"/>
                <a:cs typeface="Times New Roman" panose="02020603050405020304" pitchFamily="18" charset="0"/>
              </a:rPr>
              <a:t> = 0, </a:t>
            </a:r>
            <a:br>
              <a:rPr lang="en-US" altLang="zh-CN" dirty="0">
                <a:latin typeface="Times New Roman" panose="02020603050405020304" pitchFamily="18" charset="0"/>
                <a:cs typeface="Times New Roman" panose="02020603050405020304" pitchFamily="18" charset="0"/>
              </a:rPr>
            </a:br>
            <a:r>
              <a:rPr lang="en-US" altLang="zh-CN" i="1" dirty="0">
                <a:latin typeface="Times New Roman" panose="02020603050405020304" pitchFamily="18" charset="0"/>
                <a:cs typeface="Times New Roman" panose="02020603050405020304" pitchFamily="18" charset="0"/>
              </a:rPr>
              <a:t>p</a:t>
            </a:r>
            <a:r>
              <a:rPr lang="en-US" altLang="zh-CN" dirty="0">
                <a:latin typeface="Times New Roman" panose="02020603050405020304" pitchFamily="18" charset="0"/>
                <a:cs typeface="Times New Roman" panose="02020603050405020304" pitchFamily="18" charset="0"/>
              </a:rPr>
              <a:t> = ½, </a:t>
            </a:r>
            <a:r>
              <a:rPr lang="en-US" altLang="zh-CN" i="1" dirty="0" err="1">
                <a:latin typeface="Times New Roman" panose="02020603050405020304" pitchFamily="18" charset="0"/>
                <a:cs typeface="Times New Roman" panose="02020603050405020304" pitchFamily="18" charset="0"/>
              </a:rPr>
              <a:t>n</a:t>
            </a:r>
            <a:r>
              <a:rPr lang="en-US" altLang="zh-CN" i="1" baseline="-25000" dirty="0" err="1">
                <a:latin typeface="Times New Roman" panose="02020603050405020304" pitchFamily="18" charset="0"/>
                <a:cs typeface="Times New Roman" panose="02020603050405020304" pitchFamily="18" charset="0"/>
              </a:rPr>
              <a:t>equiv</a:t>
            </a:r>
            <a:r>
              <a:rPr lang="en-US" altLang="zh-CN" dirty="0">
                <a:latin typeface="Times New Roman" panose="02020603050405020304" pitchFamily="18" charset="0"/>
                <a:cs typeface="Times New Roman" panose="02020603050405020304" pitchFamily="18" charset="0"/>
              </a:rPr>
              <a:t> = 1, the adjusted </a:t>
            </a:r>
            <a:r>
              <a:rPr lang="en-US" altLang="zh-CN" i="1" dirty="0">
                <a:latin typeface="Times New Roman" panose="02020603050405020304" pitchFamily="18" charset="0"/>
                <a:cs typeface="Times New Roman" panose="02020603050405020304" pitchFamily="18" charset="0"/>
              </a:rPr>
              <a:t>p</a:t>
            </a:r>
            <a:r>
              <a:rPr lang="en-US" altLang="zh-CN" dirty="0">
                <a:latin typeface="Times New Roman" panose="02020603050405020304" pitchFamily="18" charset="0"/>
                <a:cs typeface="Times New Roman" panose="02020603050405020304" pitchFamily="18" charset="0"/>
              </a:rPr>
              <a:t>(</a:t>
            </a:r>
            <a:r>
              <a:rPr lang="en-US" altLang="zh-CN" i="1" dirty="0">
                <a:latin typeface="Times New Roman" panose="02020603050405020304" pitchFamily="18" charset="0"/>
                <a:cs typeface="Times New Roman" panose="02020603050405020304" pitchFamily="18" charset="0"/>
              </a:rPr>
              <a:t>V</a:t>
            </a:r>
            <a:r>
              <a:rPr lang="en-US" altLang="zh-CN" dirty="0">
                <a:latin typeface="Times New Roman" panose="02020603050405020304" pitchFamily="18" charset="0"/>
                <a:cs typeface="Times New Roman" panose="02020603050405020304" pitchFamily="18" charset="0"/>
              </a:rPr>
              <a:t>|</a:t>
            </a:r>
            <a:r>
              <a:rPr lang="en-US" altLang="zh-CN" i="1" dirty="0">
                <a:latin typeface="Times New Roman" panose="02020603050405020304" pitchFamily="18" charset="0"/>
                <a:cs typeface="Times New Roman" panose="02020603050405020304" pitchFamily="18" charset="0"/>
              </a:rPr>
              <a:t>C</a:t>
            </a:r>
            <a:r>
              <a:rPr lang="en-US" altLang="zh-CN" dirty="0">
                <a:latin typeface="Times New Roman" panose="02020603050405020304" pitchFamily="18" charset="0"/>
                <a:cs typeface="Times New Roman" panose="02020603050405020304" pitchFamily="18" charset="0"/>
              </a:rPr>
              <a:t>) is: </a:t>
            </a:r>
            <a:endParaRPr lang="zh-CN" altLang="en-US" dirty="0">
              <a:latin typeface="Times New Roman" panose="02020603050405020304" pitchFamily="18" charset="0"/>
              <a:cs typeface="Times New Roman" panose="02020603050405020304" pitchFamily="18" charset="0"/>
            </a:endParaRPr>
          </a:p>
        </p:txBody>
      </p:sp>
      <p:pic>
        <p:nvPicPr>
          <p:cNvPr id="4" name="图片 3">
            <a:extLst>
              <a:ext uri="{FF2B5EF4-FFF2-40B4-BE49-F238E27FC236}">
                <a16:creationId xmlns:a16="http://schemas.microsoft.com/office/drawing/2014/main" id="{E5894381-35DF-44FC-9CA9-84424F253686}"/>
              </a:ext>
            </a:extLst>
          </p:cNvPr>
          <p:cNvPicPr>
            <a:picLocks noChangeAspect="1"/>
          </p:cNvPicPr>
          <p:nvPr/>
        </p:nvPicPr>
        <p:blipFill>
          <a:blip r:embed="rId3"/>
          <a:stretch>
            <a:fillRect/>
          </a:stretch>
        </p:blipFill>
        <p:spPr>
          <a:xfrm>
            <a:off x="6878956" y="1214437"/>
            <a:ext cx="2143124" cy="529295"/>
          </a:xfrm>
          <a:prstGeom prst="rect">
            <a:avLst/>
          </a:prstGeom>
        </p:spPr>
      </p:pic>
      <p:pic>
        <p:nvPicPr>
          <p:cNvPr id="5" name="图片 4">
            <a:extLst>
              <a:ext uri="{FF2B5EF4-FFF2-40B4-BE49-F238E27FC236}">
                <a16:creationId xmlns:a16="http://schemas.microsoft.com/office/drawing/2014/main" id="{8BF98399-21B0-4BF5-8E68-982F26AED3ED}"/>
              </a:ext>
            </a:extLst>
          </p:cNvPr>
          <p:cNvPicPr>
            <a:picLocks noChangeAspect="1"/>
          </p:cNvPicPr>
          <p:nvPr/>
        </p:nvPicPr>
        <p:blipFill>
          <a:blip r:embed="rId4"/>
          <a:stretch>
            <a:fillRect/>
          </a:stretch>
        </p:blipFill>
        <p:spPr>
          <a:xfrm>
            <a:off x="8502793" y="2691469"/>
            <a:ext cx="2337809" cy="1155468"/>
          </a:xfrm>
          <a:prstGeom prst="rect">
            <a:avLst/>
          </a:prstGeom>
        </p:spPr>
      </p:pic>
      <p:pic>
        <p:nvPicPr>
          <p:cNvPr id="7" name="图片 6">
            <a:extLst>
              <a:ext uri="{FF2B5EF4-FFF2-40B4-BE49-F238E27FC236}">
                <a16:creationId xmlns:a16="http://schemas.microsoft.com/office/drawing/2014/main" id="{E8453B7C-71F1-4E61-977C-B1778CE1A8F9}"/>
              </a:ext>
            </a:extLst>
          </p:cNvPr>
          <p:cNvPicPr>
            <a:picLocks noChangeAspect="1"/>
          </p:cNvPicPr>
          <p:nvPr/>
        </p:nvPicPr>
        <p:blipFill>
          <a:blip r:embed="rId5"/>
          <a:stretch>
            <a:fillRect/>
          </a:stretch>
        </p:blipFill>
        <p:spPr>
          <a:xfrm>
            <a:off x="7075110" y="5846547"/>
            <a:ext cx="4278690" cy="646328"/>
          </a:xfrm>
          <a:prstGeom prst="rect">
            <a:avLst/>
          </a:prstGeom>
        </p:spPr>
      </p:pic>
    </p:spTree>
    <p:extLst>
      <p:ext uri="{BB962C8B-B14F-4D97-AF65-F5344CB8AC3E}">
        <p14:creationId xmlns:p14="http://schemas.microsoft.com/office/powerpoint/2010/main" val="26883170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8701D4-FFC6-45F2-B1DC-534DCE7ECA0D}"/>
              </a:ext>
            </a:extLst>
          </p:cNvPr>
          <p:cNvSpPr>
            <a:spLocks noGrp="1"/>
          </p:cNvSpPr>
          <p:nvPr>
            <p:ph type="title"/>
          </p:nvPr>
        </p:nvSpPr>
        <p:spPr/>
        <p:txBody>
          <a:bodyPr/>
          <a:lstStyle/>
          <a:p>
            <a:r>
              <a:rPr lang="en-US" altLang="zh-CN" dirty="0"/>
              <a:t>NUMERIC PREDICTORS FOR NAÏVE BAYES CLASSIFICATION</a:t>
            </a:r>
            <a:endParaRPr lang="zh-CN" altLang="en-US" dirty="0"/>
          </a:p>
        </p:txBody>
      </p:sp>
      <p:sp>
        <p:nvSpPr>
          <p:cNvPr id="3" name="内容占位符 2">
            <a:extLst>
              <a:ext uri="{FF2B5EF4-FFF2-40B4-BE49-F238E27FC236}">
                <a16:creationId xmlns:a16="http://schemas.microsoft.com/office/drawing/2014/main" id="{F08398B9-E465-4D8A-82FE-BDA2A8A4F242}"/>
              </a:ext>
            </a:extLst>
          </p:cNvPr>
          <p:cNvSpPr>
            <a:spLocks noGrp="1"/>
          </p:cNvSpPr>
          <p:nvPr>
            <p:ph idx="1"/>
          </p:nvPr>
        </p:nvSpPr>
        <p:spPr>
          <a:xfrm>
            <a:off x="411480" y="1825625"/>
            <a:ext cx="11323320" cy="4351338"/>
          </a:xfrm>
        </p:spPr>
        <p:txBody>
          <a:bodyPr>
            <a:normAutofit/>
          </a:bodyPr>
          <a:lstStyle/>
          <a:p>
            <a:r>
              <a:rPr lang="en-US" altLang="zh-CN" dirty="0">
                <a:solidFill>
                  <a:srgbClr val="FF0000"/>
                </a:solidFill>
                <a:latin typeface="Times New Roman" panose="02020603050405020304" pitchFamily="18" charset="0"/>
                <a:cs typeface="Times New Roman" panose="02020603050405020304" pitchFamily="18" charset="0"/>
              </a:rPr>
              <a:t>Suppose</a:t>
            </a:r>
            <a:r>
              <a:rPr lang="en-US" altLang="zh-CN" dirty="0">
                <a:latin typeface="Times New Roman" panose="02020603050405020304" pitchFamily="18" charset="0"/>
                <a:cs typeface="Times New Roman" panose="02020603050405020304" pitchFamily="18" charset="0"/>
              </a:rPr>
              <a:t> that, in addition to International Plan and Voice Mail Plan, we also had access to </a:t>
            </a:r>
            <a:r>
              <a:rPr lang="en-US" altLang="zh-CN" dirty="0">
                <a:solidFill>
                  <a:srgbClr val="FF0000"/>
                </a:solidFill>
                <a:latin typeface="Times New Roman" panose="02020603050405020304" pitchFamily="18" charset="0"/>
                <a:cs typeface="Times New Roman" panose="02020603050405020304" pitchFamily="18" charset="0"/>
              </a:rPr>
              <a:t>T</a:t>
            </a:r>
            <a:r>
              <a:rPr lang="en-US" altLang="zh-CN" dirty="0">
                <a:latin typeface="Times New Roman" panose="02020603050405020304" pitchFamily="18" charset="0"/>
                <a:cs typeface="Times New Roman" panose="02020603050405020304" pitchFamily="18" charset="0"/>
              </a:rPr>
              <a:t>otal Minutes used by the customers, along with evidence: </a:t>
            </a:r>
          </a:p>
          <a:p>
            <a:pPr lvl="1"/>
            <a:r>
              <a:rPr lang="zh-CN" altLang="en-US" dirty="0">
                <a:latin typeface="Times New Roman" panose="02020603050405020304" pitchFamily="18" charset="0"/>
                <a:cs typeface="Times New Roman" panose="02020603050405020304" pitchFamily="18" charset="0"/>
              </a:rPr>
              <a:t>正态分布 </a:t>
            </a:r>
            <a:r>
              <a:rPr lang="en-US" altLang="zh-CN" dirty="0">
                <a:latin typeface="Times New Roman" panose="02020603050405020304" pitchFamily="18" charset="0"/>
                <a:cs typeface="Times New Roman" panose="02020603050405020304" pitchFamily="18" charset="0"/>
              </a:rPr>
              <a:t>For churners </a:t>
            </a:r>
            <a:r>
              <a:rPr lang="en-US" altLang="zh-CN" i="1" dirty="0" err="1">
                <a:latin typeface="Times New Roman" panose="02020603050405020304" pitchFamily="18" charset="0"/>
                <a:cs typeface="Times New Roman" panose="02020603050405020304" pitchFamily="18" charset="0"/>
              </a:rPr>
              <a:t>T</a:t>
            </a:r>
            <a:r>
              <a:rPr lang="en-US" altLang="zh-CN" i="1" baseline="-25000" dirty="0" err="1">
                <a:latin typeface="Times New Roman" panose="02020603050405020304" pitchFamily="18" charset="0"/>
                <a:cs typeface="Times New Roman" panose="02020603050405020304" pitchFamily="18" charset="0"/>
              </a:rPr>
              <a:t>churn</a:t>
            </a:r>
            <a:r>
              <a:rPr lang="en-US" altLang="zh-CN" dirty="0">
                <a:latin typeface="Times New Roman" panose="02020603050405020304" pitchFamily="18" charset="0"/>
                <a:cs typeface="Times New Roman" panose="02020603050405020304" pitchFamily="18" charset="0"/>
              </a:rPr>
              <a:t> ~ N(635, 111); For non-churners </a:t>
            </a:r>
            <a:r>
              <a:rPr lang="en-US" altLang="zh-CN" i="1" dirty="0" err="1">
                <a:latin typeface="Times New Roman" panose="02020603050405020304" pitchFamily="18" charset="0"/>
                <a:cs typeface="Times New Roman" panose="02020603050405020304" pitchFamily="18" charset="0"/>
              </a:rPr>
              <a:t>T</a:t>
            </a:r>
            <a:r>
              <a:rPr lang="en-US" altLang="zh-CN" i="1" baseline="-25000" dirty="0" err="1">
                <a:latin typeface="Times New Roman" panose="02020603050405020304" pitchFamily="18" charset="0"/>
                <a:cs typeface="Times New Roman" panose="02020603050405020304" pitchFamily="18" charset="0"/>
              </a:rPr>
              <a:t>nonchurn</a:t>
            </a:r>
            <a:r>
              <a:rPr lang="en-US" altLang="zh-CN" dirty="0">
                <a:latin typeface="Times New Roman" panose="02020603050405020304" pitchFamily="18" charset="0"/>
                <a:cs typeface="Times New Roman" panose="02020603050405020304" pitchFamily="18" charset="0"/>
              </a:rPr>
              <a:t>~ N(585, 84)</a:t>
            </a:r>
          </a:p>
          <a:p>
            <a:r>
              <a:rPr lang="en-US" altLang="zh-CN" dirty="0">
                <a:latin typeface="Times New Roman" panose="02020603050405020304" pitchFamily="18" charset="0"/>
                <a:cs typeface="Times New Roman" panose="02020603050405020304" pitchFamily="18" charset="0"/>
              </a:rPr>
              <a:t>Suppose new customers who have 800 Total Minutes, and belong to both plans, using naïve Bayes classification. We have:</a:t>
            </a:r>
          </a:p>
        </p:txBody>
      </p:sp>
      <p:pic>
        <p:nvPicPr>
          <p:cNvPr id="6" name="图片 5">
            <a:extLst>
              <a:ext uri="{FF2B5EF4-FFF2-40B4-BE49-F238E27FC236}">
                <a16:creationId xmlns:a16="http://schemas.microsoft.com/office/drawing/2014/main" id="{195B2AD8-DF6F-44DE-9F7E-86361473E41F}"/>
              </a:ext>
            </a:extLst>
          </p:cNvPr>
          <p:cNvPicPr>
            <a:picLocks noChangeAspect="1"/>
          </p:cNvPicPr>
          <p:nvPr/>
        </p:nvPicPr>
        <p:blipFill>
          <a:blip r:embed="rId3"/>
          <a:stretch>
            <a:fillRect/>
          </a:stretch>
        </p:blipFill>
        <p:spPr>
          <a:xfrm>
            <a:off x="9247531" y="5340499"/>
            <a:ext cx="2197709" cy="605747"/>
          </a:xfrm>
          <a:prstGeom prst="rect">
            <a:avLst/>
          </a:prstGeom>
        </p:spPr>
      </p:pic>
      <p:pic>
        <p:nvPicPr>
          <p:cNvPr id="7" name="图片 6">
            <a:extLst>
              <a:ext uri="{FF2B5EF4-FFF2-40B4-BE49-F238E27FC236}">
                <a16:creationId xmlns:a16="http://schemas.microsoft.com/office/drawing/2014/main" id="{3754925D-9819-44C0-B76E-B73812D2653F}"/>
              </a:ext>
            </a:extLst>
          </p:cNvPr>
          <p:cNvPicPr>
            <a:picLocks noChangeAspect="1"/>
          </p:cNvPicPr>
          <p:nvPr/>
        </p:nvPicPr>
        <p:blipFill>
          <a:blip r:embed="rId4"/>
          <a:stretch>
            <a:fillRect/>
          </a:stretch>
        </p:blipFill>
        <p:spPr>
          <a:xfrm>
            <a:off x="9014199" y="4836163"/>
            <a:ext cx="2431041" cy="328686"/>
          </a:xfrm>
          <a:prstGeom prst="rect">
            <a:avLst/>
          </a:prstGeom>
        </p:spPr>
      </p:pic>
      <p:pic>
        <p:nvPicPr>
          <p:cNvPr id="8" name="图片 7">
            <a:extLst>
              <a:ext uri="{FF2B5EF4-FFF2-40B4-BE49-F238E27FC236}">
                <a16:creationId xmlns:a16="http://schemas.microsoft.com/office/drawing/2014/main" id="{734A0C2A-4AA9-442F-B533-51D0E6C84573}"/>
              </a:ext>
            </a:extLst>
          </p:cNvPr>
          <p:cNvPicPr>
            <a:picLocks noChangeAspect="1"/>
          </p:cNvPicPr>
          <p:nvPr/>
        </p:nvPicPr>
        <p:blipFill>
          <a:blip r:embed="rId5"/>
          <a:stretch>
            <a:fillRect/>
          </a:stretch>
        </p:blipFill>
        <p:spPr>
          <a:xfrm>
            <a:off x="580557" y="4373194"/>
            <a:ext cx="7615414" cy="2279066"/>
          </a:xfrm>
          <a:prstGeom prst="rect">
            <a:avLst/>
          </a:prstGeom>
        </p:spPr>
      </p:pic>
    </p:spTree>
    <p:extLst>
      <p:ext uri="{BB962C8B-B14F-4D97-AF65-F5344CB8AC3E}">
        <p14:creationId xmlns:p14="http://schemas.microsoft.com/office/powerpoint/2010/main" val="15197056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D13402-E9EF-45A8-AC6B-8ECCFAAAC674}"/>
              </a:ext>
            </a:extLst>
          </p:cNvPr>
          <p:cNvSpPr>
            <a:spLocks noGrp="1"/>
          </p:cNvSpPr>
          <p:nvPr>
            <p:ph type="title"/>
          </p:nvPr>
        </p:nvSpPr>
        <p:spPr>
          <a:xfrm>
            <a:off x="838200" y="365127"/>
            <a:ext cx="10953750" cy="758824"/>
          </a:xfrm>
        </p:spPr>
        <p:txBody>
          <a:bodyPr>
            <a:normAutofit/>
          </a:bodyPr>
          <a:lstStyle/>
          <a:p>
            <a:r>
              <a:rPr lang="en-US" altLang="zh-CN" dirty="0">
                <a:latin typeface="Times New Roman" panose="02020603050405020304" pitchFamily="18" charset="0"/>
                <a:cs typeface="Times New Roman" panose="02020603050405020304" pitchFamily="18" charset="0"/>
              </a:rPr>
              <a:t>However, the real </a:t>
            </a:r>
            <a:r>
              <a:rPr lang="en-US" altLang="zh-CN" dirty="0">
                <a:solidFill>
                  <a:srgbClr val="FF0000"/>
                </a:solidFill>
                <a:latin typeface="Times New Roman" panose="02020603050405020304" pitchFamily="18" charset="0"/>
                <a:cs typeface="Times New Roman" panose="02020603050405020304" pitchFamily="18" charset="0"/>
              </a:rPr>
              <a:t>T</a:t>
            </a:r>
            <a:r>
              <a:rPr lang="en-US" altLang="zh-CN" dirty="0">
                <a:latin typeface="Times New Roman" panose="02020603050405020304" pitchFamily="18" charset="0"/>
                <a:cs typeface="Times New Roman" panose="02020603050405020304" pitchFamily="18" charset="0"/>
              </a:rPr>
              <a:t>otal Minutes are as follows</a:t>
            </a:r>
            <a:endParaRPr lang="zh-CN" altLang="en-US" dirty="0">
              <a:latin typeface="Times New Roman" panose="02020603050405020304" pitchFamily="18" charset="0"/>
              <a:cs typeface="Times New Roman" panose="02020603050405020304" pitchFamily="18" charset="0"/>
            </a:endParaRPr>
          </a:p>
        </p:txBody>
      </p:sp>
      <p:pic>
        <p:nvPicPr>
          <p:cNvPr id="4" name="内容占位符 3">
            <a:extLst>
              <a:ext uri="{FF2B5EF4-FFF2-40B4-BE49-F238E27FC236}">
                <a16:creationId xmlns:a16="http://schemas.microsoft.com/office/drawing/2014/main" id="{E85C31F4-090B-445D-8A59-35CD8308144C}"/>
              </a:ext>
            </a:extLst>
          </p:cNvPr>
          <p:cNvPicPr>
            <a:picLocks noGrp="1" noChangeAspect="1"/>
          </p:cNvPicPr>
          <p:nvPr>
            <p:ph idx="1"/>
          </p:nvPr>
        </p:nvPicPr>
        <p:blipFill>
          <a:blip r:embed="rId2"/>
          <a:stretch>
            <a:fillRect/>
          </a:stretch>
        </p:blipFill>
        <p:spPr>
          <a:xfrm>
            <a:off x="628768" y="1901825"/>
            <a:ext cx="5585224" cy="4351338"/>
          </a:xfrm>
          <a:prstGeom prst="rect">
            <a:avLst/>
          </a:prstGeom>
        </p:spPr>
      </p:pic>
      <p:pic>
        <p:nvPicPr>
          <p:cNvPr id="5" name="图片 4">
            <a:extLst>
              <a:ext uri="{FF2B5EF4-FFF2-40B4-BE49-F238E27FC236}">
                <a16:creationId xmlns:a16="http://schemas.microsoft.com/office/drawing/2014/main" id="{BB1C1702-CD73-444E-B1C8-552DC7AED1B5}"/>
              </a:ext>
            </a:extLst>
          </p:cNvPr>
          <p:cNvPicPr>
            <a:picLocks noChangeAspect="1"/>
          </p:cNvPicPr>
          <p:nvPr/>
        </p:nvPicPr>
        <p:blipFill>
          <a:blip r:embed="rId3"/>
          <a:stretch>
            <a:fillRect/>
          </a:stretch>
        </p:blipFill>
        <p:spPr>
          <a:xfrm>
            <a:off x="6995160" y="3478834"/>
            <a:ext cx="4185439" cy="3097225"/>
          </a:xfrm>
          <a:prstGeom prst="rect">
            <a:avLst/>
          </a:prstGeom>
        </p:spPr>
      </p:pic>
      <p:sp>
        <p:nvSpPr>
          <p:cNvPr id="6" name="矩形 5">
            <a:extLst>
              <a:ext uri="{FF2B5EF4-FFF2-40B4-BE49-F238E27FC236}">
                <a16:creationId xmlns:a16="http://schemas.microsoft.com/office/drawing/2014/main" id="{8D650A62-E9EA-4272-A7F4-5E087712D731}"/>
              </a:ext>
            </a:extLst>
          </p:cNvPr>
          <p:cNvSpPr/>
          <p:nvPr/>
        </p:nvSpPr>
        <p:spPr>
          <a:xfrm>
            <a:off x="6531369" y="1568768"/>
            <a:ext cx="5113020" cy="1815882"/>
          </a:xfrm>
          <a:prstGeom prst="rect">
            <a:avLst/>
          </a:prstGeom>
        </p:spPr>
        <p:txBody>
          <a:bodyPr wrap="square">
            <a:spAutoFit/>
          </a:bodyPr>
          <a:lstStyle/>
          <a:p>
            <a:r>
              <a:rPr lang="en-US" altLang="zh-CN" sz="2800" dirty="0">
                <a:latin typeface="Times New Roman" panose="02020603050405020304" pitchFamily="18" charset="0"/>
                <a:cs typeface="Times New Roman" panose="02020603050405020304" pitchFamily="18" charset="0"/>
              </a:rPr>
              <a:t>Indicating that the </a:t>
            </a:r>
            <a:r>
              <a:rPr lang="en-US" altLang="zh-CN" sz="2800" dirty="0">
                <a:solidFill>
                  <a:srgbClr val="FF0000"/>
                </a:solidFill>
                <a:latin typeface="Times New Roman" panose="02020603050405020304" pitchFamily="18" charset="0"/>
                <a:cs typeface="Times New Roman" panose="02020603050405020304" pitchFamily="18" charset="0"/>
              </a:rPr>
              <a:t>normality assumption </a:t>
            </a:r>
            <a:r>
              <a:rPr lang="en-US" altLang="zh-CN" sz="2800" dirty="0">
                <a:latin typeface="Times New Roman" panose="02020603050405020304" pitchFamily="18" charset="0"/>
                <a:cs typeface="Times New Roman" panose="02020603050405020304" pitchFamily="18" charset="0"/>
              </a:rPr>
              <a:t>for churners’ Total Minutes </a:t>
            </a:r>
            <a:r>
              <a:rPr lang="en-US" altLang="zh-CN" sz="2800" dirty="0">
                <a:solidFill>
                  <a:srgbClr val="FF0000"/>
                </a:solidFill>
                <a:latin typeface="Times New Roman" panose="02020603050405020304" pitchFamily="18" charset="0"/>
                <a:cs typeface="Times New Roman" panose="02020603050405020304" pitchFamily="18" charset="0"/>
              </a:rPr>
              <a:t>is not validated</a:t>
            </a:r>
            <a:r>
              <a:rPr lang="en-US" altLang="zh-CN" sz="2800" dirty="0">
                <a:latin typeface="Times New Roman" panose="02020603050405020304" pitchFamily="18" charset="0"/>
                <a:cs typeface="Times New Roman" panose="02020603050405020304" pitchFamily="18" charset="0"/>
              </a:rPr>
              <a:t>.</a:t>
            </a:r>
          </a:p>
          <a:p>
            <a:r>
              <a:rPr lang="zh-CN" altLang="en-US" sz="2800" dirty="0">
                <a:latin typeface="Times New Roman" panose="02020603050405020304" pitchFamily="18" charset="0"/>
                <a:cs typeface="Times New Roman" panose="02020603050405020304" pitchFamily="18" charset="0"/>
              </a:rPr>
              <a:t>不是正态分布</a:t>
            </a:r>
          </a:p>
        </p:txBody>
      </p:sp>
      <p:cxnSp>
        <p:nvCxnSpPr>
          <p:cNvPr id="9" name="直接箭头连接符 8">
            <a:extLst>
              <a:ext uri="{FF2B5EF4-FFF2-40B4-BE49-F238E27FC236}">
                <a16:creationId xmlns:a16="http://schemas.microsoft.com/office/drawing/2014/main" id="{228F90D4-1E8E-4C21-956A-1A6CBE399C49}"/>
              </a:ext>
            </a:extLst>
          </p:cNvPr>
          <p:cNvCxnSpPr/>
          <p:nvPr/>
        </p:nvCxnSpPr>
        <p:spPr>
          <a:xfrm flipH="1">
            <a:off x="5394960" y="2072640"/>
            <a:ext cx="998220" cy="8382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接箭头连接符 9">
            <a:extLst>
              <a:ext uri="{FF2B5EF4-FFF2-40B4-BE49-F238E27FC236}">
                <a16:creationId xmlns:a16="http://schemas.microsoft.com/office/drawing/2014/main" id="{1816144D-AB83-478F-A6CE-856FDBD85E17}"/>
              </a:ext>
            </a:extLst>
          </p:cNvPr>
          <p:cNvCxnSpPr>
            <a:cxnSpLocks/>
          </p:cNvCxnSpPr>
          <p:nvPr/>
        </p:nvCxnSpPr>
        <p:spPr>
          <a:xfrm>
            <a:off x="9087879" y="3151528"/>
            <a:ext cx="414261" cy="124971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37607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D13402-E9EF-45A8-AC6B-8ECCFAAAC674}"/>
              </a:ext>
            </a:extLst>
          </p:cNvPr>
          <p:cNvSpPr>
            <a:spLocks noGrp="1"/>
          </p:cNvSpPr>
          <p:nvPr>
            <p:ph type="title"/>
          </p:nvPr>
        </p:nvSpPr>
        <p:spPr>
          <a:xfrm>
            <a:off x="838199" y="365127"/>
            <a:ext cx="10944225" cy="749298"/>
          </a:xfrm>
        </p:spPr>
        <p:txBody>
          <a:bodyPr>
            <a:normAutofit/>
          </a:bodyPr>
          <a:lstStyle/>
          <a:p>
            <a:r>
              <a:rPr lang="en-US" altLang="zh-CN" dirty="0">
                <a:latin typeface="Times New Roman" panose="02020603050405020304" pitchFamily="18" charset="0"/>
                <a:cs typeface="Times New Roman" panose="02020603050405020304" pitchFamily="18" charset="0"/>
              </a:rPr>
              <a:t>However, the real </a:t>
            </a:r>
            <a:r>
              <a:rPr lang="en-US" altLang="zh-CN" dirty="0">
                <a:solidFill>
                  <a:srgbClr val="FF0000"/>
                </a:solidFill>
                <a:latin typeface="Times New Roman" panose="02020603050405020304" pitchFamily="18" charset="0"/>
                <a:cs typeface="Times New Roman" panose="02020603050405020304" pitchFamily="18" charset="0"/>
              </a:rPr>
              <a:t>T</a:t>
            </a:r>
            <a:r>
              <a:rPr lang="en-US" altLang="zh-CN" dirty="0">
                <a:latin typeface="Times New Roman" panose="02020603050405020304" pitchFamily="18" charset="0"/>
                <a:cs typeface="Times New Roman" panose="02020603050405020304" pitchFamily="18" charset="0"/>
              </a:rPr>
              <a:t>otal Minutes are as follows</a:t>
            </a:r>
            <a:endParaRPr lang="zh-CN" altLang="en-US" dirty="0">
              <a:latin typeface="Times New Roman" panose="02020603050405020304" pitchFamily="18" charset="0"/>
              <a:cs typeface="Times New Roman" panose="02020603050405020304" pitchFamily="18" charset="0"/>
            </a:endParaRPr>
          </a:p>
        </p:txBody>
      </p:sp>
      <p:pic>
        <p:nvPicPr>
          <p:cNvPr id="12" name="内容占位符 10">
            <a:extLst>
              <a:ext uri="{FF2B5EF4-FFF2-40B4-BE49-F238E27FC236}">
                <a16:creationId xmlns:a16="http://schemas.microsoft.com/office/drawing/2014/main" id="{7A97F22F-9317-4653-AB52-F95BB6019594}"/>
              </a:ext>
            </a:extLst>
          </p:cNvPr>
          <p:cNvPicPr>
            <a:picLocks noChangeAspect="1"/>
          </p:cNvPicPr>
          <p:nvPr/>
        </p:nvPicPr>
        <p:blipFill>
          <a:blip r:embed="rId3"/>
          <a:stretch>
            <a:fillRect/>
          </a:stretch>
        </p:blipFill>
        <p:spPr>
          <a:xfrm>
            <a:off x="6506501" y="1395127"/>
            <a:ext cx="5248002" cy="887137"/>
          </a:xfrm>
          <a:prstGeom prst="rect">
            <a:avLst/>
          </a:prstGeom>
        </p:spPr>
      </p:pic>
      <p:graphicFrame>
        <p:nvGraphicFramePr>
          <p:cNvPr id="13" name="表格 12">
            <a:extLst>
              <a:ext uri="{FF2B5EF4-FFF2-40B4-BE49-F238E27FC236}">
                <a16:creationId xmlns:a16="http://schemas.microsoft.com/office/drawing/2014/main" id="{1042ABFF-09AC-4F0E-8435-4640D93EFD23}"/>
              </a:ext>
            </a:extLst>
          </p:cNvPr>
          <p:cNvGraphicFramePr>
            <a:graphicFrameLocks noGrp="1"/>
          </p:cNvGraphicFramePr>
          <p:nvPr>
            <p:extLst>
              <p:ext uri="{D42A27DB-BD31-4B8C-83A1-F6EECF244321}">
                <p14:modId xmlns:p14="http://schemas.microsoft.com/office/powerpoint/2010/main" val="1300529772"/>
              </p:ext>
            </p:extLst>
          </p:nvPr>
        </p:nvGraphicFramePr>
        <p:xfrm>
          <a:off x="7326304" y="1504390"/>
          <a:ext cx="3848100" cy="777873"/>
        </p:xfrm>
        <a:graphic>
          <a:graphicData uri="http://schemas.openxmlformats.org/drawingml/2006/table">
            <a:tbl>
              <a:tblPr firstRow="1" bandRow="1">
                <a:tableStyleId>{5C22544A-7EE6-4342-B048-85BDC9FD1C3A}</a:tableStyleId>
              </a:tblPr>
              <a:tblGrid>
                <a:gridCol w="384810">
                  <a:extLst>
                    <a:ext uri="{9D8B030D-6E8A-4147-A177-3AD203B41FA5}">
                      <a16:colId xmlns:a16="http://schemas.microsoft.com/office/drawing/2014/main" val="379183332"/>
                    </a:ext>
                  </a:extLst>
                </a:gridCol>
                <a:gridCol w="384810">
                  <a:extLst>
                    <a:ext uri="{9D8B030D-6E8A-4147-A177-3AD203B41FA5}">
                      <a16:colId xmlns:a16="http://schemas.microsoft.com/office/drawing/2014/main" val="4170419392"/>
                    </a:ext>
                  </a:extLst>
                </a:gridCol>
                <a:gridCol w="384810">
                  <a:extLst>
                    <a:ext uri="{9D8B030D-6E8A-4147-A177-3AD203B41FA5}">
                      <a16:colId xmlns:a16="http://schemas.microsoft.com/office/drawing/2014/main" val="2496100210"/>
                    </a:ext>
                  </a:extLst>
                </a:gridCol>
                <a:gridCol w="384810">
                  <a:extLst>
                    <a:ext uri="{9D8B030D-6E8A-4147-A177-3AD203B41FA5}">
                      <a16:colId xmlns:a16="http://schemas.microsoft.com/office/drawing/2014/main" val="2535109016"/>
                    </a:ext>
                  </a:extLst>
                </a:gridCol>
                <a:gridCol w="384810">
                  <a:extLst>
                    <a:ext uri="{9D8B030D-6E8A-4147-A177-3AD203B41FA5}">
                      <a16:colId xmlns:a16="http://schemas.microsoft.com/office/drawing/2014/main" val="3739599592"/>
                    </a:ext>
                  </a:extLst>
                </a:gridCol>
                <a:gridCol w="384810">
                  <a:extLst>
                    <a:ext uri="{9D8B030D-6E8A-4147-A177-3AD203B41FA5}">
                      <a16:colId xmlns:a16="http://schemas.microsoft.com/office/drawing/2014/main" val="3385847130"/>
                    </a:ext>
                  </a:extLst>
                </a:gridCol>
                <a:gridCol w="384810">
                  <a:extLst>
                    <a:ext uri="{9D8B030D-6E8A-4147-A177-3AD203B41FA5}">
                      <a16:colId xmlns:a16="http://schemas.microsoft.com/office/drawing/2014/main" val="1550548055"/>
                    </a:ext>
                  </a:extLst>
                </a:gridCol>
                <a:gridCol w="384810">
                  <a:extLst>
                    <a:ext uri="{9D8B030D-6E8A-4147-A177-3AD203B41FA5}">
                      <a16:colId xmlns:a16="http://schemas.microsoft.com/office/drawing/2014/main" val="1260649314"/>
                    </a:ext>
                  </a:extLst>
                </a:gridCol>
                <a:gridCol w="384810">
                  <a:extLst>
                    <a:ext uri="{9D8B030D-6E8A-4147-A177-3AD203B41FA5}">
                      <a16:colId xmlns:a16="http://schemas.microsoft.com/office/drawing/2014/main" val="86800033"/>
                    </a:ext>
                  </a:extLst>
                </a:gridCol>
                <a:gridCol w="384810">
                  <a:extLst>
                    <a:ext uri="{9D8B030D-6E8A-4147-A177-3AD203B41FA5}">
                      <a16:colId xmlns:a16="http://schemas.microsoft.com/office/drawing/2014/main" val="109801477"/>
                    </a:ext>
                  </a:extLst>
                </a:gridCol>
              </a:tblGrid>
              <a:tr h="777873">
                <a:tc>
                  <a:txBody>
                    <a:bodyPr/>
                    <a:lstStyle/>
                    <a:p>
                      <a:endParaRPr lang="zh-CN" alt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tc>
                  <a:txBody>
                    <a:bodyPr/>
                    <a:lstStyle/>
                    <a:p>
                      <a:endParaRPr lang="zh-CN" alt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tc>
                  <a:txBody>
                    <a:bodyPr/>
                    <a:lstStyle/>
                    <a:p>
                      <a:endParaRPr lang="zh-CN" alt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tc>
                  <a:txBody>
                    <a:bodyPr/>
                    <a:lstStyle/>
                    <a:p>
                      <a:endParaRPr lang="zh-CN" alt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tc>
                  <a:txBody>
                    <a:bodyPr/>
                    <a:lstStyle/>
                    <a:p>
                      <a:endParaRPr lang="zh-CN" alt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tc>
                  <a:txBody>
                    <a:bodyPr/>
                    <a:lstStyle/>
                    <a:p>
                      <a:endParaRPr lang="zh-CN" alt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tc>
                  <a:txBody>
                    <a:bodyPr/>
                    <a:lstStyle/>
                    <a:p>
                      <a:endParaRPr lang="zh-CN" alt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tc>
                  <a:txBody>
                    <a:bodyPr/>
                    <a:lstStyle/>
                    <a:p>
                      <a:endParaRPr lang="zh-CN" alt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tc>
                  <a:txBody>
                    <a:bodyPr/>
                    <a:lstStyle/>
                    <a:p>
                      <a:endParaRPr lang="zh-CN" alt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tc>
                  <a:txBody>
                    <a:bodyPr/>
                    <a:lstStyle/>
                    <a:p>
                      <a:endParaRPr lang="zh-CN" alt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extLst>
                  <a:ext uri="{0D108BD9-81ED-4DB2-BD59-A6C34878D82A}">
                    <a16:rowId xmlns:a16="http://schemas.microsoft.com/office/drawing/2014/main" val="284428019"/>
                  </a:ext>
                </a:extLst>
              </a:tr>
            </a:tbl>
          </a:graphicData>
        </a:graphic>
      </p:graphicFrame>
      <mc:AlternateContent xmlns:mc="http://schemas.openxmlformats.org/markup-compatibility/2006" xmlns:a14="http://schemas.microsoft.com/office/drawing/2010/main">
        <mc:Choice Requires="a14">
          <p:sp>
            <p:nvSpPr>
              <p:cNvPr id="18" name="内容占位符 17">
                <a:extLst>
                  <a:ext uri="{FF2B5EF4-FFF2-40B4-BE49-F238E27FC236}">
                    <a16:creationId xmlns:a16="http://schemas.microsoft.com/office/drawing/2014/main" id="{A21042B1-32FE-4BA2-8614-12672F10A718}"/>
                  </a:ext>
                </a:extLst>
              </p:cNvPr>
              <p:cNvSpPr>
                <a:spLocks noGrp="1"/>
              </p:cNvSpPr>
              <p:nvPr>
                <p:ph idx="1"/>
              </p:nvPr>
            </p:nvSpPr>
            <p:spPr>
              <a:xfrm>
                <a:off x="495300" y="1536276"/>
                <a:ext cx="11696700" cy="3978699"/>
              </a:xfrm>
            </p:spPr>
            <p:txBody>
              <a:bodyPr/>
              <a:lstStyle/>
              <a:p>
                <a:r>
                  <a:rPr lang="zh-CN" altLang="en-US" dirty="0">
                    <a:latin typeface="Times New Roman" panose="02020603050405020304" pitchFamily="18" charset="0"/>
                    <a:cs typeface="Times New Roman" panose="02020603050405020304" pitchFamily="18" charset="0"/>
                  </a:rPr>
                  <a:t>直接基于数据统计</a:t>
                </a:r>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Let </a:t>
                </a:r>
                <a:r>
                  <a:rPr lang="en-US" altLang="zh-CN" i="1" dirty="0">
                    <a:latin typeface="Times New Roman" panose="02020603050405020304" pitchFamily="18" charset="0"/>
                    <a:cs typeface="Times New Roman" panose="02020603050405020304" pitchFamily="18" charset="0"/>
                  </a:rPr>
                  <a:t>p</a:t>
                </a:r>
                <a:r>
                  <a:rPr lang="en-US" altLang="zh-CN" dirty="0">
                    <a:latin typeface="Times New Roman" panose="02020603050405020304" pitchFamily="18" charset="0"/>
                    <a:cs typeface="Times New Roman" panose="02020603050405020304" pitchFamily="18" charset="0"/>
                  </a:rPr>
                  <a:t>(T = 800) </a:t>
                </a:r>
                <a:r>
                  <a:rPr lang="en-US" altLang="zh-CN" dirty="0">
                    <a:latin typeface="Times New Roman" panose="02020603050405020304" pitchFamily="18" charset="0"/>
                    <a:cs typeface="Times New Roman" panose="02020603050405020304" pitchFamily="18" charset="0"/>
                    <a:sym typeface="Symbol" panose="05050102010706020507" pitchFamily="18" charset="2"/>
                  </a:rPr>
                  <a:t> </a:t>
                </a:r>
                <a:r>
                  <a:rPr lang="en-US" altLang="zh-CN" i="1" dirty="0">
                    <a:latin typeface="Times New Roman" panose="02020603050405020304" pitchFamily="18" charset="0"/>
                    <a:cs typeface="Times New Roman" panose="02020603050405020304" pitchFamily="18" charset="0"/>
                  </a:rPr>
                  <a:t>p</a:t>
                </a:r>
                <a:r>
                  <a:rPr lang="en-US" altLang="zh-CN" dirty="0">
                    <a:latin typeface="Times New Roman" panose="02020603050405020304" pitchFamily="18" charset="0"/>
                    <a:cs typeface="Times New Roman" panose="02020603050405020304" pitchFamily="18" charset="0"/>
                  </a:rPr>
                  <a:t>(798≤T≤ 802). </a:t>
                </a:r>
              </a:p>
              <a:p>
                <a:r>
                  <a:rPr lang="en-US" altLang="zh-CN" dirty="0">
                    <a:latin typeface="Times New Roman" panose="02020603050405020304" pitchFamily="18" charset="0"/>
                    <a:cs typeface="Times New Roman" panose="02020603050405020304" pitchFamily="18" charset="0"/>
                  </a:rPr>
                  <a:t>Data shows that 3 of the 483 churner customers, and 1 of 2850 non-churners had between 798 and 802 total minutes. So, it would be </a:t>
                </a:r>
                <a:br>
                  <a:rPr lang="en-US" altLang="zh-CN" dirty="0">
                    <a:latin typeface="Times New Roman" panose="02020603050405020304" pitchFamily="18" charset="0"/>
                    <a:cs typeface="Times New Roman" panose="02020603050405020304" pitchFamily="18" charset="0"/>
                  </a:rPr>
                </a:br>
                <a:r>
                  <a:rPr lang="en-US" altLang="zh-CN" i="1" dirty="0">
                    <a:latin typeface="Times New Roman" panose="02020603050405020304" pitchFamily="18" charset="0"/>
                    <a:cs typeface="Times New Roman" panose="02020603050405020304" pitchFamily="18" charset="0"/>
                  </a:rPr>
                  <a:t>p</a:t>
                </a:r>
                <a:r>
                  <a:rPr lang="en-US" altLang="zh-CN" dirty="0">
                    <a:latin typeface="Times New Roman" panose="02020603050405020304" pitchFamily="18" charset="0"/>
                    <a:cs typeface="Times New Roman" panose="02020603050405020304" pitchFamily="18" charset="0"/>
                  </a:rPr>
                  <a:t>(T = 800|C) </a:t>
                </a:r>
                <a:r>
                  <a:rPr lang="en-US" altLang="zh-CN" dirty="0">
                    <a:latin typeface="Times New Roman" panose="02020603050405020304" pitchFamily="18" charset="0"/>
                    <a:cs typeface="Times New Roman" panose="02020603050405020304" pitchFamily="18" charset="0"/>
                    <a:sym typeface="Symbol" panose="05050102010706020507" pitchFamily="18" charset="2"/>
                  </a:rPr>
                  <a:t></a:t>
                </a:r>
                <a:r>
                  <a:rPr lang="en-US" altLang="zh-CN" dirty="0">
                    <a:latin typeface="Times New Roman" panose="02020603050405020304" pitchFamily="18" charset="0"/>
                    <a:cs typeface="Times New Roman" panose="02020603050405020304" pitchFamily="18" charset="0"/>
                  </a:rPr>
                  <a:t> 3/483 = </a:t>
                </a:r>
                <a:r>
                  <a:rPr lang="en-US" altLang="zh-CN" dirty="0">
                    <a:solidFill>
                      <a:srgbClr val="FF0000"/>
                    </a:solidFill>
                    <a:latin typeface="Times New Roman" panose="02020603050405020304" pitchFamily="18" charset="0"/>
                    <a:cs typeface="Times New Roman" panose="02020603050405020304" pitchFamily="18" charset="0"/>
                  </a:rPr>
                  <a:t>0.006211</a:t>
                </a:r>
                <a:r>
                  <a:rPr lang="en-US" altLang="zh-CN" dirty="0">
                    <a:latin typeface="Times New Roman" panose="02020603050405020304" pitchFamily="18" charset="0"/>
                    <a:cs typeface="Times New Roman" panose="02020603050405020304" pitchFamily="18" charset="0"/>
                  </a:rPr>
                  <a:t> for the churners, and </a:t>
                </a:r>
                <a:br>
                  <a:rPr lang="en-US" altLang="zh-CN" dirty="0">
                    <a:latin typeface="Times New Roman" panose="02020603050405020304" pitchFamily="18" charset="0"/>
                    <a:cs typeface="Times New Roman" panose="02020603050405020304" pitchFamily="18" charset="0"/>
                  </a:rPr>
                </a:br>
                <a:r>
                  <a:rPr lang="en-US" altLang="zh-CN" i="1" dirty="0">
                    <a:latin typeface="Times New Roman" panose="02020603050405020304" pitchFamily="18" charset="0"/>
                    <a:cs typeface="Times New Roman" panose="02020603050405020304" pitchFamily="18" charset="0"/>
                  </a:rPr>
                  <a:t>p</a:t>
                </a:r>
                <a:r>
                  <a:rPr lang="en-US" altLang="zh-CN" dirty="0">
                    <a:latin typeface="Times New Roman" panose="02020603050405020304" pitchFamily="18" charset="0"/>
                    <a:cs typeface="Times New Roman" panose="02020603050405020304" pitchFamily="18" charset="0"/>
                  </a:rPr>
                  <a:t>(T = 800|</a:t>
                </a:r>
                <a14:m>
                  <m:oMath xmlns:m="http://schemas.openxmlformats.org/officeDocument/2006/math">
                    <m:acc>
                      <m:accPr>
                        <m:chr m:val="̅"/>
                        <m:ctrlPr>
                          <a:rPr lang="en-US" altLang="zh-CN" i="1" dirty="0" smtClean="0">
                            <a:latin typeface="Cambria Math" panose="02040503050406030204" pitchFamily="18" charset="0"/>
                            <a:cs typeface="Times New Roman" panose="02020603050405020304" pitchFamily="18" charset="0"/>
                          </a:rPr>
                        </m:ctrlPr>
                      </m:accPr>
                      <m:e>
                        <m:r>
                          <m:rPr>
                            <m:sty m:val="p"/>
                          </m:rPr>
                          <a:rPr lang="en-US" altLang="zh-CN" i="1" dirty="0">
                            <a:latin typeface="Cambria Math" panose="02040503050406030204" pitchFamily="18" charset="0"/>
                            <a:cs typeface="Times New Roman" panose="02020603050405020304" pitchFamily="18" charset="0"/>
                          </a:rPr>
                          <m:t>C</m:t>
                        </m:r>
                      </m:e>
                    </m:acc>
                  </m:oMath>
                </a14:m>
                <a:r>
                  <a:rPr lang="en-US" altLang="zh-CN"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sym typeface="Symbol" panose="05050102010706020507" pitchFamily="18" charset="2"/>
                  </a:rPr>
                  <a:t></a:t>
                </a:r>
                <a:r>
                  <a:rPr lang="en-US" altLang="zh-CN" dirty="0">
                    <a:latin typeface="Times New Roman" panose="02020603050405020304" pitchFamily="18" charset="0"/>
                    <a:cs typeface="Times New Roman" panose="02020603050405020304" pitchFamily="18" charset="0"/>
                  </a:rPr>
                  <a:t> 1/2850 = </a:t>
                </a:r>
                <a:r>
                  <a:rPr lang="en-US" altLang="zh-CN" dirty="0">
                    <a:solidFill>
                      <a:srgbClr val="FF0000"/>
                    </a:solidFill>
                    <a:latin typeface="Times New Roman" panose="02020603050405020304" pitchFamily="18" charset="0"/>
                    <a:cs typeface="Times New Roman" panose="02020603050405020304" pitchFamily="18" charset="0"/>
                  </a:rPr>
                  <a:t>0.0003509</a:t>
                </a:r>
                <a:r>
                  <a:rPr lang="en-US" altLang="zh-CN" dirty="0">
                    <a:latin typeface="Times New Roman" panose="02020603050405020304" pitchFamily="18" charset="0"/>
                    <a:cs typeface="Times New Roman" panose="02020603050405020304" pitchFamily="18" charset="0"/>
                  </a:rPr>
                  <a:t> for the non-churners.</a:t>
                </a:r>
                <a:endParaRPr lang="zh-CN" altLang="en-US" dirty="0">
                  <a:latin typeface="Times New Roman" panose="02020603050405020304" pitchFamily="18" charset="0"/>
                  <a:cs typeface="Times New Roman" panose="02020603050405020304" pitchFamily="18" charset="0"/>
                </a:endParaRPr>
              </a:p>
            </p:txBody>
          </p:sp>
        </mc:Choice>
        <mc:Fallback xmlns="">
          <p:sp>
            <p:nvSpPr>
              <p:cNvPr id="18" name="内容占位符 17">
                <a:extLst>
                  <a:ext uri="{FF2B5EF4-FFF2-40B4-BE49-F238E27FC236}">
                    <a16:creationId xmlns:a16="http://schemas.microsoft.com/office/drawing/2014/main" id="{A21042B1-32FE-4BA2-8614-12672F10A718}"/>
                  </a:ext>
                </a:extLst>
              </p:cNvPr>
              <p:cNvSpPr>
                <a:spLocks noGrp="1" noRot="1" noChangeAspect="1" noMove="1" noResize="1" noEditPoints="1" noAdjustHandles="1" noChangeArrowheads="1" noChangeShapeType="1" noTextEdit="1"/>
              </p:cNvSpPr>
              <p:nvPr>
                <p:ph idx="1"/>
              </p:nvPr>
            </p:nvSpPr>
            <p:spPr>
              <a:xfrm>
                <a:off x="495300" y="1536276"/>
                <a:ext cx="11696700" cy="3978699"/>
              </a:xfrm>
              <a:blipFill>
                <a:blip r:embed="rId4"/>
                <a:stretch>
                  <a:fillRect l="-868" t="-2548"/>
                </a:stretch>
              </a:blipFill>
            </p:spPr>
            <p:txBody>
              <a:bodyPr/>
              <a:lstStyle/>
              <a:p>
                <a:r>
                  <a:rPr lang="zh-CN" altLang="en-US">
                    <a:noFill/>
                  </a:rPr>
                  <a:t> </a:t>
                </a:r>
              </a:p>
            </p:txBody>
          </p:sp>
        </mc:Fallback>
      </mc:AlternateContent>
      <p:pic>
        <p:nvPicPr>
          <p:cNvPr id="20" name="图片 19">
            <a:extLst>
              <a:ext uri="{FF2B5EF4-FFF2-40B4-BE49-F238E27FC236}">
                <a16:creationId xmlns:a16="http://schemas.microsoft.com/office/drawing/2014/main" id="{338E198E-CFF7-4B68-91D3-B1E68352B432}"/>
              </a:ext>
            </a:extLst>
          </p:cNvPr>
          <p:cNvPicPr>
            <a:picLocks noChangeAspect="1"/>
          </p:cNvPicPr>
          <p:nvPr/>
        </p:nvPicPr>
        <p:blipFill>
          <a:blip r:embed="rId5"/>
          <a:stretch>
            <a:fillRect/>
          </a:stretch>
        </p:blipFill>
        <p:spPr>
          <a:xfrm>
            <a:off x="1952623" y="4065119"/>
            <a:ext cx="8029577" cy="2075060"/>
          </a:xfrm>
          <a:prstGeom prst="rect">
            <a:avLst/>
          </a:prstGeom>
        </p:spPr>
      </p:pic>
      <p:sp>
        <p:nvSpPr>
          <p:cNvPr id="21" name="矩形: 圆角 20">
            <a:extLst>
              <a:ext uri="{FF2B5EF4-FFF2-40B4-BE49-F238E27FC236}">
                <a16:creationId xmlns:a16="http://schemas.microsoft.com/office/drawing/2014/main" id="{803E50CE-FF3D-499C-825D-52AC087F1695}"/>
              </a:ext>
            </a:extLst>
          </p:cNvPr>
          <p:cNvSpPr/>
          <p:nvPr/>
        </p:nvSpPr>
        <p:spPr>
          <a:xfrm>
            <a:off x="5162550" y="5830616"/>
            <a:ext cx="1485899" cy="36195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圆角 21">
            <a:extLst>
              <a:ext uri="{FF2B5EF4-FFF2-40B4-BE49-F238E27FC236}">
                <a16:creationId xmlns:a16="http://schemas.microsoft.com/office/drawing/2014/main" id="{8E970CA1-7C9C-48EC-B106-FD3B871A04D5}"/>
              </a:ext>
            </a:extLst>
          </p:cNvPr>
          <p:cNvSpPr/>
          <p:nvPr/>
        </p:nvSpPr>
        <p:spPr>
          <a:xfrm>
            <a:off x="5243511" y="4677909"/>
            <a:ext cx="1447800" cy="33205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20E2360D-B15E-435F-B29B-F3C4AAD38F5F}"/>
              </a:ext>
            </a:extLst>
          </p:cNvPr>
          <p:cNvSpPr/>
          <p:nvPr/>
        </p:nvSpPr>
        <p:spPr>
          <a:xfrm>
            <a:off x="311944" y="6489585"/>
            <a:ext cx="11568111" cy="369332"/>
          </a:xfrm>
          <a:prstGeom prst="rect">
            <a:avLst/>
          </a:prstGeom>
        </p:spPr>
        <p:txBody>
          <a:bodyPr wrap="square">
            <a:spAutoFit/>
          </a:bodyPr>
          <a:lstStyle/>
          <a:p>
            <a:r>
              <a:rPr lang="en-US" altLang="zh-CN" dirty="0"/>
              <a:t>Note: The empirical probability estimation method shown here should be verified over a range of margins of error. </a:t>
            </a:r>
          </a:p>
        </p:txBody>
      </p:sp>
    </p:spTree>
    <p:extLst>
      <p:ext uri="{BB962C8B-B14F-4D97-AF65-F5344CB8AC3E}">
        <p14:creationId xmlns:p14="http://schemas.microsoft.com/office/powerpoint/2010/main" val="17326132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贝叶斯公式</a:t>
            </a:r>
          </a:p>
        </p:txBody>
      </p:sp>
      <p:sp>
        <p:nvSpPr>
          <p:cNvPr id="3" name="文本占位符 2"/>
          <p:cNvSpPr>
            <a:spLocks noGrp="1"/>
          </p:cNvSpPr>
          <p:nvPr>
            <p:ph type="body" idx="1"/>
          </p:nvPr>
        </p:nvSpPr>
        <p:spPr/>
        <p:txBody>
          <a:bodyPr/>
          <a:lstStyle/>
          <a:p>
            <a:endParaRPr kumimoji="1" lang="zh-CN" altLang="en-US"/>
          </a:p>
        </p:txBody>
      </p:sp>
      <p:graphicFrame>
        <p:nvGraphicFramePr>
          <p:cNvPr id="4" name="Object 4"/>
          <p:cNvGraphicFramePr>
            <a:graphicFrameLocks noChangeAspect="1"/>
          </p:cNvGraphicFramePr>
          <p:nvPr>
            <p:extLst/>
          </p:nvPr>
        </p:nvGraphicFramePr>
        <p:xfrm>
          <a:off x="7608169" y="203202"/>
          <a:ext cx="2735263" cy="1773237"/>
        </p:xfrm>
        <a:graphic>
          <a:graphicData uri="http://schemas.openxmlformats.org/presentationml/2006/ole">
            <mc:AlternateContent xmlns:mc="http://schemas.openxmlformats.org/markup-compatibility/2006">
              <mc:Choice xmlns:v="urn:schemas-microsoft-com:vml" Requires="v">
                <p:oleObj spid="_x0000_s3146" name="Equation" r:id="rId3" imgW="1447560" imgH="939600" progId="Equation.DSMT4">
                  <p:embed/>
                </p:oleObj>
              </mc:Choice>
              <mc:Fallback>
                <p:oleObj name="Equation" r:id="rId3" imgW="1447560" imgH="939600" progId="Equation.DSMT4">
                  <p:embed/>
                  <p:pic>
                    <p:nvPicPr>
                      <p:cNvPr id="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8169" y="203202"/>
                        <a:ext cx="2735263" cy="177323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5" name="图片 4"/>
          <p:cNvPicPr>
            <a:picLocks noChangeAspect="1"/>
          </p:cNvPicPr>
          <p:nvPr/>
        </p:nvPicPr>
        <p:blipFill>
          <a:blip r:embed="rId5"/>
          <a:stretch>
            <a:fillRect/>
          </a:stretch>
        </p:blipFill>
        <p:spPr>
          <a:xfrm>
            <a:off x="1558925" y="2418638"/>
            <a:ext cx="9144000" cy="1243724"/>
          </a:xfrm>
          <a:prstGeom prst="rect">
            <a:avLst/>
          </a:prstGeom>
        </p:spPr>
      </p:pic>
      <p:pic>
        <p:nvPicPr>
          <p:cNvPr id="6" name="图片 5"/>
          <p:cNvPicPr>
            <a:picLocks noChangeAspect="1"/>
          </p:cNvPicPr>
          <p:nvPr/>
        </p:nvPicPr>
        <p:blipFill>
          <a:blip r:embed="rId6"/>
          <a:stretch>
            <a:fillRect/>
          </a:stretch>
        </p:blipFill>
        <p:spPr>
          <a:xfrm>
            <a:off x="4295800" y="3663237"/>
            <a:ext cx="3672408" cy="3000435"/>
          </a:xfrm>
          <a:prstGeom prst="rect">
            <a:avLst/>
          </a:prstGeom>
        </p:spPr>
      </p:pic>
    </p:spTree>
    <p:extLst>
      <p:ext uri="{BB962C8B-B14F-4D97-AF65-F5344CB8AC3E}">
        <p14:creationId xmlns:p14="http://schemas.microsoft.com/office/powerpoint/2010/main" val="411807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680F6D40-0D95-3943-B17B-4566A80B3808}"/>
              </a:ext>
            </a:extLst>
          </p:cNvPr>
          <p:cNvSpPr>
            <a:spLocks noGrp="1"/>
          </p:cNvSpPr>
          <p:nvPr>
            <p:ph type="title"/>
          </p:nvPr>
        </p:nvSpPr>
        <p:spPr/>
        <p:txBody>
          <a:bodyPr/>
          <a:lstStyle/>
          <a:p>
            <a:r>
              <a:rPr kumimoji="1" lang="zh-CN" altLang="en-US" dirty="0"/>
              <a:t>条件独立</a:t>
            </a:r>
          </a:p>
        </p:txBody>
      </p:sp>
      <p:sp>
        <p:nvSpPr>
          <p:cNvPr id="5" name="文本占位符 4">
            <a:extLst>
              <a:ext uri="{FF2B5EF4-FFF2-40B4-BE49-F238E27FC236}">
                <a16:creationId xmlns:a16="http://schemas.microsoft.com/office/drawing/2014/main" id="{2140FB0B-7661-FE46-8066-A9ED897CDD8D}"/>
              </a:ext>
            </a:extLst>
          </p:cNvPr>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13763634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E945ADDC-94C7-7E41-833C-71691ACBA847}"/>
              </a:ext>
            </a:extLst>
          </p:cNvPr>
          <p:cNvSpPr>
            <a:spLocks noGrp="1"/>
          </p:cNvSpPr>
          <p:nvPr>
            <p:ph type="title"/>
          </p:nvPr>
        </p:nvSpPr>
        <p:spPr/>
        <p:txBody>
          <a:bodyPr/>
          <a:lstStyle/>
          <a:p>
            <a:endParaRPr kumimoji="1" lang="zh-CN" altLang="en-US" dirty="0"/>
          </a:p>
        </p:txBody>
      </p:sp>
      <p:pic>
        <p:nvPicPr>
          <p:cNvPr id="7" name="内容占位符 6">
            <a:extLst>
              <a:ext uri="{FF2B5EF4-FFF2-40B4-BE49-F238E27FC236}">
                <a16:creationId xmlns:a16="http://schemas.microsoft.com/office/drawing/2014/main" id="{2065D0B9-FB06-624B-A59E-A23FF9E8BB3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2886" y="64008"/>
            <a:ext cx="9614154" cy="7203994"/>
          </a:xfrm>
        </p:spPr>
      </p:pic>
    </p:spTree>
    <p:extLst>
      <p:ext uri="{BB962C8B-B14F-4D97-AF65-F5344CB8AC3E}">
        <p14:creationId xmlns:p14="http://schemas.microsoft.com/office/powerpoint/2010/main" val="18938046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4921A9-0703-394C-B28E-563D5C32B534}"/>
              </a:ext>
            </a:extLst>
          </p:cNvPr>
          <p:cNvSpPr>
            <a:spLocks noGrp="1"/>
          </p:cNvSpPr>
          <p:nvPr>
            <p:ph type="title"/>
          </p:nvPr>
        </p:nvSpPr>
        <p:spPr/>
        <p:txBody>
          <a:bodyPr/>
          <a:lstStyle/>
          <a:p>
            <a:endParaRPr kumimoji="1" lang="zh-CN" altLang="en-US"/>
          </a:p>
        </p:txBody>
      </p:sp>
      <p:pic>
        <p:nvPicPr>
          <p:cNvPr id="5" name="内容占位符 4">
            <a:extLst>
              <a:ext uri="{FF2B5EF4-FFF2-40B4-BE49-F238E27FC236}">
                <a16:creationId xmlns:a16="http://schemas.microsoft.com/office/drawing/2014/main" id="{8C1E73D4-26A7-D849-87AD-8278A86DBB6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07157" y="0"/>
            <a:ext cx="10046643" cy="7528063"/>
          </a:xfrm>
        </p:spPr>
      </p:pic>
    </p:spTree>
    <p:extLst>
      <p:ext uri="{BB962C8B-B14F-4D97-AF65-F5344CB8AC3E}">
        <p14:creationId xmlns:p14="http://schemas.microsoft.com/office/powerpoint/2010/main" val="6664214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F17792F-DB19-5744-9BBF-887419689A6D}"/>
              </a:ext>
            </a:extLst>
          </p:cNvPr>
          <p:cNvSpPr>
            <a:spLocks noGrp="1"/>
          </p:cNvSpPr>
          <p:nvPr>
            <p:ph type="title"/>
          </p:nvPr>
        </p:nvSpPr>
        <p:spPr/>
        <p:txBody>
          <a:bodyPr/>
          <a:lstStyle/>
          <a:p>
            <a:endParaRPr kumimoji="1" lang="zh-CN" altLang="en-US"/>
          </a:p>
        </p:txBody>
      </p:sp>
      <p:pic>
        <p:nvPicPr>
          <p:cNvPr id="5" name="内容占位符 4">
            <a:extLst>
              <a:ext uri="{FF2B5EF4-FFF2-40B4-BE49-F238E27FC236}">
                <a16:creationId xmlns:a16="http://schemas.microsoft.com/office/drawing/2014/main" id="{BB46C55D-E35F-6E4D-A20B-EC474215058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30877" y="0"/>
            <a:ext cx="9412356" cy="7052785"/>
          </a:xfrm>
        </p:spPr>
      </p:pic>
    </p:spTree>
    <p:extLst>
      <p:ext uri="{BB962C8B-B14F-4D97-AF65-F5344CB8AC3E}">
        <p14:creationId xmlns:p14="http://schemas.microsoft.com/office/powerpoint/2010/main" val="17523134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680F6D40-0D95-3943-B17B-4566A80B3808}"/>
              </a:ext>
            </a:extLst>
          </p:cNvPr>
          <p:cNvSpPr>
            <a:spLocks noGrp="1"/>
          </p:cNvSpPr>
          <p:nvPr>
            <p:ph type="title"/>
          </p:nvPr>
        </p:nvSpPr>
        <p:spPr/>
        <p:txBody>
          <a:bodyPr/>
          <a:lstStyle/>
          <a:p>
            <a:r>
              <a:rPr kumimoji="1" lang="zh-CN" altLang="en-US" dirty="0"/>
              <a:t>贝叶斯网络</a:t>
            </a:r>
          </a:p>
        </p:txBody>
      </p:sp>
      <p:sp>
        <p:nvSpPr>
          <p:cNvPr id="5" name="文本占位符 4">
            <a:extLst>
              <a:ext uri="{FF2B5EF4-FFF2-40B4-BE49-F238E27FC236}">
                <a16:creationId xmlns:a16="http://schemas.microsoft.com/office/drawing/2014/main" id="{2140FB0B-7661-FE46-8066-A9ED897CDD8D}"/>
              </a:ext>
            </a:extLst>
          </p:cNvPr>
          <p:cNvSpPr>
            <a:spLocks noGrp="1"/>
          </p:cNvSpPr>
          <p:nvPr>
            <p:ph type="body" idx="1"/>
          </p:nvPr>
        </p:nvSpPr>
        <p:spPr/>
        <p:txBody>
          <a:bodyPr/>
          <a:lstStyle/>
          <a:p>
            <a:r>
              <a:rPr kumimoji="1" lang="zh-CN" altLang="en-US" dirty="0"/>
              <a:t>更复杂的关系怎么办？</a:t>
            </a:r>
          </a:p>
        </p:txBody>
      </p:sp>
    </p:spTree>
    <p:extLst>
      <p:ext uri="{BB962C8B-B14F-4D97-AF65-F5344CB8AC3E}">
        <p14:creationId xmlns:p14="http://schemas.microsoft.com/office/powerpoint/2010/main" val="16126475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C6ED75-5EE5-0947-BBC6-32B8A5EA1A92}"/>
              </a:ext>
            </a:extLst>
          </p:cNvPr>
          <p:cNvSpPr>
            <a:spLocks noGrp="1"/>
          </p:cNvSpPr>
          <p:nvPr>
            <p:ph type="title"/>
          </p:nvPr>
        </p:nvSpPr>
        <p:spPr/>
        <p:txBody>
          <a:bodyPr/>
          <a:lstStyle/>
          <a:p>
            <a:endParaRPr kumimoji="1" lang="zh-CN" altLang="en-US"/>
          </a:p>
        </p:txBody>
      </p:sp>
      <p:pic>
        <p:nvPicPr>
          <p:cNvPr id="5" name="内容占位符 4">
            <a:extLst>
              <a:ext uri="{FF2B5EF4-FFF2-40B4-BE49-F238E27FC236}">
                <a16:creationId xmlns:a16="http://schemas.microsoft.com/office/drawing/2014/main" id="{A246564C-7516-2B46-8B4A-836F567214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4004" y="0"/>
            <a:ext cx="9152404" cy="6858000"/>
          </a:xfrm>
        </p:spPr>
      </p:pic>
    </p:spTree>
    <p:extLst>
      <p:ext uri="{BB962C8B-B14F-4D97-AF65-F5344CB8AC3E}">
        <p14:creationId xmlns:p14="http://schemas.microsoft.com/office/powerpoint/2010/main" val="28988442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BD2CC5-44B7-DA43-8AED-F27F687E55CF}"/>
              </a:ext>
            </a:extLst>
          </p:cNvPr>
          <p:cNvSpPr>
            <a:spLocks noGrp="1"/>
          </p:cNvSpPr>
          <p:nvPr>
            <p:ph type="title"/>
          </p:nvPr>
        </p:nvSpPr>
        <p:spPr/>
        <p:txBody>
          <a:bodyPr/>
          <a:lstStyle/>
          <a:p>
            <a:endParaRPr kumimoji="1" lang="zh-CN" altLang="en-US"/>
          </a:p>
        </p:txBody>
      </p:sp>
      <p:pic>
        <p:nvPicPr>
          <p:cNvPr id="5" name="内容占位符 4">
            <a:extLst>
              <a:ext uri="{FF2B5EF4-FFF2-40B4-BE49-F238E27FC236}">
                <a16:creationId xmlns:a16="http://schemas.microsoft.com/office/drawing/2014/main" id="{EC669C48-3B43-434B-847E-44CA5BAB8C0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7582" y="0"/>
            <a:ext cx="9419706" cy="7058292"/>
          </a:xfrm>
        </p:spPr>
      </p:pic>
    </p:spTree>
    <p:extLst>
      <p:ext uri="{BB962C8B-B14F-4D97-AF65-F5344CB8AC3E}">
        <p14:creationId xmlns:p14="http://schemas.microsoft.com/office/powerpoint/2010/main" val="17903357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8799AB-DA3E-D94D-9737-4C086C27572A}"/>
              </a:ext>
            </a:extLst>
          </p:cNvPr>
          <p:cNvSpPr>
            <a:spLocks noGrp="1"/>
          </p:cNvSpPr>
          <p:nvPr>
            <p:ph type="title"/>
          </p:nvPr>
        </p:nvSpPr>
        <p:spPr/>
        <p:txBody>
          <a:bodyPr/>
          <a:lstStyle/>
          <a:p>
            <a:endParaRPr kumimoji="1" lang="zh-CN" altLang="en-US"/>
          </a:p>
        </p:txBody>
      </p:sp>
      <p:pic>
        <p:nvPicPr>
          <p:cNvPr id="5" name="内容占位符 4">
            <a:extLst>
              <a:ext uri="{FF2B5EF4-FFF2-40B4-BE49-F238E27FC236}">
                <a16:creationId xmlns:a16="http://schemas.microsoft.com/office/drawing/2014/main" id="{8A4C9A5F-B198-1E46-92CE-6026B517169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85900" y="0"/>
            <a:ext cx="9152404" cy="6858000"/>
          </a:xfrm>
        </p:spPr>
      </p:pic>
    </p:spTree>
    <p:extLst>
      <p:ext uri="{BB962C8B-B14F-4D97-AF65-F5344CB8AC3E}">
        <p14:creationId xmlns:p14="http://schemas.microsoft.com/office/powerpoint/2010/main" val="4627512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99A8D2-95E1-0744-B976-918E91F8C8DC}"/>
              </a:ext>
            </a:extLst>
          </p:cNvPr>
          <p:cNvSpPr>
            <a:spLocks noGrp="1"/>
          </p:cNvSpPr>
          <p:nvPr>
            <p:ph type="title"/>
          </p:nvPr>
        </p:nvSpPr>
        <p:spPr/>
        <p:txBody>
          <a:bodyPr/>
          <a:lstStyle/>
          <a:p>
            <a:endParaRPr kumimoji="1" lang="zh-CN" altLang="en-US"/>
          </a:p>
        </p:txBody>
      </p:sp>
      <p:pic>
        <p:nvPicPr>
          <p:cNvPr id="5" name="内容占位符 4">
            <a:extLst>
              <a:ext uri="{FF2B5EF4-FFF2-40B4-BE49-F238E27FC236}">
                <a16:creationId xmlns:a16="http://schemas.microsoft.com/office/drawing/2014/main" id="{08A34B0D-8CFD-294B-A552-54A3E6A0916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0383" y="0"/>
            <a:ext cx="9193530" cy="6888816"/>
          </a:xfrm>
        </p:spPr>
      </p:pic>
    </p:spTree>
    <p:extLst>
      <p:ext uri="{BB962C8B-B14F-4D97-AF65-F5344CB8AC3E}">
        <p14:creationId xmlns:p14="http://schemas.microsoft.com/office/powerpoint/2010/main" val="2868711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489C5B-222A-1B41-8F86-191CB5157AEF}"/>
              </a:ext>
            </a:extLst>
          </p:cNvPr>
          <p:cNvSpPr>
            <a:spLocks noGrp="1"/>
          </p:cNvSpPr>
          <p:nvPr>
            <p:ph type="title"/>
          </p:nvPr>
        </p:nvSpPr>
        <p:spPr/>
        <p:txBody>
          <a:bodyPr/>
          <a:lstStyle/>
          <a:p>
            <a:endParaRPr kumimoji="1" lang="zh-CN" altLang="en-US"/>
          </a:p>
        </p:txBody>
      </p:sp>
      <p:pic>
        <p:nvPicPr>
          <p:cNvPr id="5" name="内容占位符 4">
            <a:extLst>
              <a:ext uri="{FF2B5EF4-FFF2-40B4-BE49-F238E27FC236}">
                <a16:creationId xmlns:a16="http://schemas.microsoft.com/office/drawing/2014/main" id="{62DB8FE3-B84F-4747-8C2F-849BF04F16A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9517" y="-36512"/>
            <a:ext cx="9201132" cy="6894512"/>
          </a:xfrm>
        </p:spPr>
      </p:pic>
    </p:spTree>
    <p:extLst>
      <p:ext uri="{BB962C8B-B14F-4D97-AF65-F5344CB8AC3E}">
        <p14:creationId xmlns:p14="http://schemas.microsoft.com/office/powerpoint/2010/main" val="3945287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贝叶斯公式</a:t>
            </a:r>
            <a:endParaRPr kumimoji="1" lang="zh-CN" altLang="en-US" dirty="0"/>
          </a:p>
        </p:txBody>
      </p:sp>
      <p:sp>
        <p:nvSpPr>
          <p:cNvPr id="3" name="文本占位符 2"/>
          <p:cNvSpPr>
            <a:spLocks noGrp="1"/>
          </p:cNvSpPr>
          <p:nvPr>
            <p:ph type="body" idx="1"/>
          </p:nvPr>
        </p:nvSpPr>
        <p:spPr/>
        <p:txBody>
          <a:bodyPr/>
          <a:lstStyle/>
          <a:p>
            <a:endParaRPr kumimoji="1" lang="zh-CN" altLang="en-US"/>
          </a:p>
        </p:txBody>
      </p:sp>
      <p:pic>
        <p:nvPicPr>
          <p:cNvPr id="4" name="图片 3"/>
          <p:cNvPicPr>
            <a:picLocks noChangeAspect="1"/>
          </p:cNvPicPr>
          <p:nvPr/>
        </p:nvPicPr>
        <p:blipFill>
          <a:blip r:embed="rId3"/>
          <a:stretch>
            <a:fillRect/>
          </a:stretch>
        </p:blipFill>
        <p:spPr>
          <a:xfrm>
            <a:off x="1524000" y="2425241"/>
            <a:ext cx="9144000" cy="2007518"/>
          </a:xfrm>
          <a:prstGeom prst="rect">
            <a:avLst/>
          </a:prstGeom>
        </p:spPr>
      </p:pic>
      <p:graphicFrame>
        <p:nvGraphicFramePr>
          <p:cNvPr id="5" name="Object 4"/>
          <p:cNvGraphicFramePr>
            <a:graphicFrameLocks noChangeAspect="1"/>
          </p:cNvGraphicFramePr>
          <p:nvPr>
            <p:extLst/>
          </p:nvPr>
        </p:nvGraphicFramePr>
        <p:xfrm>
          <a:off x="7608169" y="203202"/>
          <a:ext cx="2735263" cy="1773237"/>
        </p:xfrm>
        <a:graphic>
          <a:graphicData uri="http://schemas.openxmlformats.org/presentationml/2006/ole">
            <mc:AlternateContent xmlns:mc="http://schemas.openxmlformats.org/markup-compatibility/2006">
              <mc:Choice xmlns:v="urn:schemas-microsoft-com:vml" Requires="v">
                <p:oleObj spid="_x0000_s4170" name="Equation" r:id="rId4" imgW="1447560" imgH="939600" progId="Equation.DSMT4">
                  <p:embed/>
                </p:oleObj>
              </mc:Choice>
              <mc:Fallback>
                <p:oleObj name="Equation" r:id="rId4" imgW="1447560" imgH="939600" progId="Equation.DSMT4">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8169" y="203202"/>
                        <a:ext cx="2735263" cy="177323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049878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8D2D3E-576D-E448-91F2-53ACEB802C32}"/>
              </a:ext>
            </a:extLst>
          </p:cNvPr>
          <p:cNvSpPr>
            <a:spLocks noGrp="1"/>
          </p:cNvSpPr>
          <p:nvPr>
            <p:ph type="title"/>
          </p:nvPr>
        </p:nvSpPr>
        <p:spPr/>
        <p:txBody>
          <a:bodyPr/>
          <a:lstStyle/>
          <a:p>
            <a:endParaRPr kumimoji="1" lang="zh-CN" altLang="en-US"/>
          </a:p>
        </p:txBody>
      </p:sp>
      <p:pic>
        <p:nvPicPr>
          <p:cNvPr id="5" name="内容占位符 4">
            <a:extLst>
              <a:ext uri="{FF2B5EF4-FFF2-40B4-BE49-F238E27FC236}">
                <a16:creationId xmlns:a16="http://schemas.microsoft.com/office/drawing/2014/main" id="{6EFAC28F-8345-B849-BCCA-A66BD9D7CE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85900" y="0"/>
            <a:ext cx="9152404" cy="6858000"/>
          </a:xfrm>
        </p:spPr>
      </p:pic>
    </p:spTree>
    <p:extLst>
      <p:ext uri="{BB962C8B-B14F-4D97-AF65-F5344CB8AC3E}">
        <p14:creationId xmlns:p14="http://schemas.microsoft.com/office/powerpoint/2010/main" val="29171355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BD264E-28BF-1641-BD0B-F6EE40B44653}"/>
              </a:ext>
            </a:extLst>
          </p:cNvPr>
          <p:cNvSpPr>
            <a:spLocks noGrp="1"/>
          </p:cNvSpPr>
          <p:nvPr>
            <p:ph type="title"/>
          </p:nvPr>
        </p:nvSpPr>
        <p:spPr/>
        <p:txBody>
          <a:bodyPr/>
          <a:lstStyle/>
          <a:p>
            <a:endParaRPr kumimoji="1" lang="zh-CN" altLang="en-US"/>
          </a:p>
        </p:txBody>
      </p:sp>
      <p:pic>
        <p:nvPicPr>
          <p:cNvPr id="5" name="内容占位符 4">
            <a:extLst>
              <a:ext uri="{FF2B5EF4-FFF2-40B4-BE49-F238E27FC236}">
                <a16:creationId xmlns:a16="http://schemas.microsoft.com/office/drawing/2014/main" id="{08FC50A2-1A25-1744-A27E-0CAA998D48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85900" y="-36512"/>
            <a:ext cx="9201132" cy="6894512"/>
          </a:xfrm>
        </p:spPr>
      </p:pic>
    </p:spTree>
    <p:extLst>
      <p:ext uri="{BB962C8B-B14F-4D97-AF65-F5344CB8AC3E}">
        <p14:creationId xmlns:p14="http://schemas.microsoft.com/office/powerpoint/2010/main" val="16691856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06F8C0-2E5E-2543-B423-B7BCF21780CF}"/>
              </a:ext>
            </a:extLst>
          </p:cNvPr>
          <p:cNvSpPr>
            <a:spLocks noGrp="1"/>
          </p:cNvSpPr>
          <p:nvPr>
            <p:ph type="title"/>
          </p:nvPr>
        </p:nvSpPr>
        <p:spPr/>
        <p:txBody>
          <a:bodyPr/>
          <a:lstStyle/>
          <a:p>
            <a:endParaRPr kumimoji="1" lang="zh-CN" altLang="en-US"/>
          </a:p>
        </p:txBody>
      </p:sp>
      <p:pic>
        <p:nvPicPr>
          <p:cNvPr id="5" name="内容占位符 4">
            <a:extLst>
              <a:ext uri="{FF2B5EF4-FFF2-40B4-BE49-F238E27FC236}">
                <a16:creationId xmlns:a16="http://schemas.microsoft.com/office/drawing/2014/main" id="{231A3D6E-085E-AA42-A3BB-7FAED12347F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85900" y="-36512"/>
            <a:ext cx="9201132" cy="6894512"/>
          </a:xfrm>
        </p:spPr>
      </p:pic>
    </p:spTree>
    <p:extLst>
      <p:ext uri="{BB962C8B-B14F-4D97-AF65-F5344CB8AC3E}">
        <p14:creationId xmlns:p14="http://schemas.microsoft.com/office/powerpoint/2010/main" val="23540074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BD264E-28BF-1641-BD0B-F6EE40B44653}"/>
              </a:ext>
            </a:extLst>
          </p:cNvPr>
          <p:cNvSpPr>
            <a:spLocks noGrp="1"/>
          </p:cNvSpPr>
          <p:nvPr>
            <p:ph type="title"/>
          </p:nvPr>
        </p:nvSpPr>
        <p:spPr/>
        <p:txBody>
          <a:bodyPr/>
          <a:lstStyle/>
          <a:p>
            <a:endParaRPr kumimoji="1" lang="zh-CN" altLang="en-US"/>
          </a:p>
        </p:txBody>
      </p:sp>
      <p:pic>
        <p:nvPicPr>
          <p:cNvPr id="5" name="内容占位符 4">
            <a:extLst>
              <a:ext uri="{FF2B5EF4-FFF2-40B4-BE49-F238E27FC236}">
                <a16:creationId xmlns:a16="http://schemas.microsoft.com/office/drawing/2014/main" id="{325F4B17-EB5B-484C-8A75-9C2DF2504C0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3881" y="0"/>
            <a:ext cx="9152404" cy="6858000"/>
          </a:xfrm>
        </p:spPr>
      </p:pic>
    </p:spTree>
    <p:extLst>
      <p:ext uri="{BB962C8B-B14F-4D97-AF65-F5344CB8AC3E}">
        <p14:creationId xmlns:p14="http://schemas.microsoft.com/office/powerpoint/2010/main" val="42419949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06F8C0-2E5E-2543-B423-B7BCF21780CF}"/>
              </a:ext>
            </a:extLst>
          </p:cNvPr>
          <p:cNvSpPr>
            <a:spLocks noGrp="1"/>
          </p:cNvSpPr>
          <p:nvPr>
            <p:ph type="title"/>
          </p:nvPr>
        </p:nvSpPr>
        <p:spPr/>
        <p:txBody>
          <a:bodyPr/>
          <a:lstStyle/>
          <a:p>
            <a:endParaRPr kumimoji="1" lang="zh-CN" altLang="en-US"/>
          </a:p>
        </p:txBody>
      </p:sp>
      <p:pic>
        <p:nvPicPr>
          <p:cNvPr id="5" name="内容占位符 4">
            <a:extLst>
              <a:ext uri="{FF2B5EF4-FFF2-40B4-BE49-F238E27FC236}">
                <a16:creationId xmlns:a16="http://schemas.microsoft.com/office/drawing/2014/main" id="{4F97F0BC-BEB3-844F-A79C-D3A4AA521A4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79270" y="-36512"/>
            <a:ext cx="9201132" cy="6894512"/>
          </a:xfrm>
        </p:spPr>
      </p:pic>
    </p:spTree>
    <p:extLst>
      <p:ext uri="{BB962C8B-B14F-4D97-AF65-F5344CB8AC3E}">
        <p14:creationId xmlns:p14="http://schemas.microsoft.com/office/powerpoint/2010/main" val="28180785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BD264E-28BF-1641-BD0B-F6EE40B44653}"/>
              </a:ext>
            </a:extLst>
          </p:cNvPr>
          <p:cNvSpPr>
            <a:spLocks noGrp="1"/>
          </p:cNvSpPr>
          <p:nvPr>
            <p:ph type="title"/>
          </p:nvPr>
        </p:nvSpPr>
        <p:spPr/>
        <p:txBody>
          <a:bodyPr/>
          <a:lstStyle/>
          <a:p>
            <a:endParaRPr kumimoji="1" lang="zh-CN" altLang="en-US"/>
          </a:p>
        </p:txBody>
      </p:sp>
      <p:pic>
        <p:nvPicPr>
          <p:cNvPr id="5" name="内容占位符 4">
            <a:extLst>
              <a:ext uri="{FF2B5EF4-FFF2-40B4-BE49-F238E27FC236}">
                <a16:creationId xmlns:a16="http://schemas.microsoft.com/office/drawing/2014/main" id="{65706CA2-4E57-7343-BB1B-51461A821EA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85900" y="-36512"/>
            <a:ext cx="9201132" cy="6894512"/>
          </a:xfrm>
        </p:spPr>
      </p:pic>
    </p:spTree>
    <p:extLst>
      <p:ext uri="{BB962C8B-B14F-4D97-AF65-F5344CB8AC3E}">
        <p14:creationId xmlns:p14="http://schemas.microsoft.com/office/powerpoint/2010/main" val="19941079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06F8C0-2E5E-2543-B423-B7BCF21780CF}"/>
              </a:ext>
            </a:extLst>
          </p:cNvPr>
          <p:cNvSpPr>
            <a:spLocks noGrp="1"/>
          </p:cNvSpPr>
          <p:nvPr>
            <p:ph type="title"/>
          </p:nvPr>
        </p:nvSpPr>
        <p:spPr/>
        <p:txBody>
          <a:bodyPr/>
          <a:lstStyle/>
          <a:p>
            <a:endParaRPr kumimoji="1" lang="zh-CN" altLang="en-US"/>
          </a:p>
        </p:txBody>
      </p:sp>
      <p:pic>
        <p:nvPicPr>
          <p:cNvPr id="5" name="内容占位符 4">
            <a:extLst>
              <a:ext uri="{FF2B5EF4-FFF2-40B4-BE49-F238E27FC236}">
                <a16:creationId xmlns:a16="http://schemas.microsoft.com/office/drawing/2014/main" id="{F3841C92-15B2-6E4B-9033-D0FA76D4F6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9517" y="0"/>
            <a:ext cx="9152404" cy="6858000"/>
          </a:xfrm>
        </p:spPr>
      </p:pic>
    </p:spTree>
    <p:extLst>
      <p:ext uri="{BB962C8B-B14F-4D97-AF65-F5344CB8AC3E}">
        <p14:creationId xmlns:p14="http://schemas.microsoft.com/office/powerpoint/2010/main" val="39091740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BD264E-28BF-1641-BD0B-F6EE40B44653}"/>
              </a:ext>
            </a:extLst>
          </p:cNvPr>
          <p:cNvSpPr>
            <a:spLocks noGrp="1"/>
          </p:cNvSpPr>
          <p:nvPr>
            <p:ph type="title"/>
          </p:nvPr>
        </p:nvSpPr>
        <p:spPr/>
        <p:txBody>
          <a:bodyPr/>
          <a:lstStyle/>
          <a:p>
            <a:endParaRPr kumimoji="1" lang="zh-CN" altLang="en-US"/>
          </a:p>
        </p:txBody>
      </p:sp>
      <p:pic>
        <p:nvPicPr>
          <p:cNvPr id="5" name="内容占位符 4">
            <a:extLst>
              <a:ext uri="{FF2B5EF4-FFF2-40B4-BE49-F238E27FC236}">
                <a16:creationId xmlns:a16="http://schemas.microsoft.com/office/drawing/2014/main" id="{7A327078-49D1-D241-AEA4-94682776781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85900" y="-36512"/>
            <a:ext cx="9201132" cy="6894512"/>
          </a:xfrm>
        </p:spPr>
      </p:pic>
    </p:spTree>
    <p:extLst>
      <p:ext uri="{BB962C8B-B14F-4D97-AF65-F5344CB8AC3E}">
        <p14:creationId xmlns:p14="http://schemas.microsoft.com/office/powerpoint/2010/main" val="19442199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06F8C0-2E5E-2543-B423-B7BCF21780CF}"/>
              </a:ext>
            </a:extLst>
          </p:cNvPr>
          <p:cNvSpPr>
            <a:spLocks noGrp="1"/>
          </p:cNvSpPr>
          <p:nvPr>
            <p:ph type="title"/>
          </p:nvPr>
        </p:nvSpPr>
        <p:spPr/>
        <p:txBody>
          <a:bodyPr/>
          <a:lstStyle/>
          <a:p>
            <a:endParaRPr kumimoji="1" lang="zh-CN" altLang="en-US"/>
          </a:p>
        </p:txBody>
      </p:sp>
      <p:pic>
        <p:nvPicPr>
          <p:cNvPr id="5" name="内容占位符 4">
            <a:extLst>
              <a:ext uri="{FF2B5EF4-FFF2-40B4-BE49-F238E27FC236}">
                <a16:creationId xmlns:a16="http://schemas.microsoft.com/office/drawing/2014/main" id="{DA53B0ED-30BC-BB46-8195-502D83C9EB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85900" y="0"/>
            <a:ext cx="9152404" cy="6858000"/>
          </a:xfrm>
        </p:spPr>
      </p:pic>
    </p:spTree>
    <p:extLst>
      <p:ext uri="{BB962C8B-B14F-4D97-AF65-F5344CB8AC3E}">
        <p14:creationId xmlns:p14="http://schemas.microsoft.com/office/powerpoint/2010/main" val="20603135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E6754135-2F88-6642-8AF8-D835D35B87FC}"/>
              </a:ext>
            </a:extLst>
          </p:cNvPr>
          <p:cNvSpPr>
            <a:spLocks noGrp="1"/>
          </p:cNvSpPr>
          <p:nvPr>
            <p:ph type="title"/>
          </p:nvPr>
        </p:nvSpPr>
        <p:spPr/>
        <p:txBody>
          <a:bodyPr/>
          <a:lstStyle/>
          <a:p>
            <a:r>
              <a:rPr kumimoji="1" lang="zh-CN" altLang="en-US" dirty="0"/>
              <a:t>应用</a:t>
            </a:r>
          </a:p>
        </p:txBody>
      </p:sp>
      <p:sp>
        <p:nvSpPr>
          <p:cNvPr id="5" name="文本占位符 4">
            <a:extLst>
              <a:ext uri="{FF2B5EF4-FFF2-40B4-BE49-F238E27FC236}">
                <a16:creationId xmlns:a16="http://schemas.microsoft.com/office/drawing/2014/main" id="{E30DA608-45CD-3841-BACB-8130F166BE2B}"/>
              </a:ext>
            </a:extLst>
          </p:cNvPr>
          <p:cNvSpPr>
            <a:spLocks noGrp="1"/>
          </p:cNvSpPr>
          <p:nvPr>
            <p:ph type="body" idx="1"/>
          </p:nvPr>
        </p:nvSpPr>
        <p:spPr/>
        <p:txBody>
          <a:bodyPr/>
          <a:lstStyle/>
          <a:p>
            <a:endParaRPr kumimoji="1" lang="zh-CN" altLang="en-US"/>
          </a:p>
        </p:txBody>
      </p:sp>
    </p:spTree>
    <p:extLst>
      <p:ext uri="{BB962C8B-B14F-4D97-AF65-F5344CB8AC3E}">
        <p14:creationId xmlns:p14="http://schemas.microsoft.com/office/powerpoint/2010/main" val="489949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hape 94">
            <a:extLst>
              <a:ext uri="{FF2B5EF4-FFF2-40B4-BE49-F238E27FC236}">
                <a16:creationId xmlns:a16="http://schemas.microsoft.com/office/drawing/2014/main" id="{8C5D4B29-195A-EB42-9CA6-EE72C738B8E4}"/>
              </a:ext>
            </a:extLst>
          </p:cNvPr>
          <p:cNvSpPr txBox="1">
            <a:spLocks noGrp="1"/>
          </p:cNvSpPr>
          <p:nvPr>
            <p:ph type="title"/>
          </p:nvPr>
        </p:nvSpPr>
        <p:spPr>
          <a:xfrm>
            <a:off x="629200" y="0"/>
            <a:ext cx="10962800" cy="1023600"/>
          </a:xfrm>
          <a:prstGeom prst="rect">
            <a:avLst/>
          </a:prstGeom>
        </p:spPr>
        <p:txBody>
          <a:bodyPr vert="horz" lIns="121900" tIns="121900" rIns="121900" bIns="121900" rtlCol="0" anchor="b" anchorCtr="0">
            <a:noAutofit/>
          </a:bodyPr>
          <a:lstStyle/>
          <a:p>
            <a:r>
              <a:rPr lang="zh-CN" altLang="en" dirty="0"/>
              <a:t>例</a:t>
            </a:r>
            <a:r>
              <a:rPr lang="zh-CN" altLang="en-US" dirty="0"/>
              <a:t>：盒子分类</a:t>
            </a:r>
            <a:endParaRPr lang="en" dirty="0"/>
          </a:p>
        </p:txBody>
      </p:sp>
      <p:sp>
        <p:nvSpPr>
          <p:cNvPr id="25" name="Shape 95">
            <a:extLst>
              <a:ext uri="{FF2B5EF4-FFF2-40B4-BE49-F238E27FC236}">
                <a16:creationId xmlns:a16="http://schemas.microsoft.com/office/drawing/2014/main" id="{D4BC1F39-5069-D54C-86E8-E22371752AE6}"/>
              </a:ext>
            </a:extLst>
          </p:cNvPr>
          <p:cNvSpPr txBox="1"/>
          <p:nvPr/>
        </p:nvSpPr>
        <p:spPr>
          <a:xfrm>
            <a:off x="5095967" y="1574467"/>
            <a:ext cx="1337600" cy="522400"/>
          </a:xfrm>
          <a:prstGeom prst="rect">
            <a:avLst/>
          </a:prstGeom>
          <a:noFill/>
          <a:ln>
            <a:noFill/>
          </a:ln>
        </p:spPr>
        <p:txBody>
          <a:bodyPr lIns="121900" tIns="121900" rIns="121900" bIns="121900" anchor="t" anchorCtr="0">
            <a:noAutofit/>
          </a:bodyPr>
          <a:lstStyle/>
          <a:p>
            <a:r>
              <a:rPr lang="en" sz="2400">
                <a:latin typeface="Roboto"/>
                <a:ea typeface="Roboto"/>
                <a:cs typeface="Roboto"/>
                <a:sym typeface="Roboto"/>
              </a:rPr>
              <a:t>red</a:t>
            </a:r>
          </a:p>
        </p:txBody>
      </p:sp>
      <p:sp>
        <p:nvSpPr>
          <p:cNvPr id="26" name="Shape 96">
            <a:extLst>
              <a:ext uri="{FF2B5EF4-FFF2-40B4-BE49-F238E27FC236}">
                <a16:creationId xmlns:a16="http://schemas.microsoft.com/office/drawing/2014/main" id="{D8C2F423-6E82-804E-9A70-6D9C6286D80E}"/>
              </a:ext>
            </a:extLst>
          </p:cNvPr>
          <p:cNvSpPr txBox="1"/>
          <p:nvPr/>
        </p:nvSpPr>
        <p:spPr>
          <a:xfrm>
            <a:off x="5095967" y="2844367"/>
            <a:ext cx="1337600" cy="522400"/>
          </a:xfrm>
          <a:prstGeom prst="rect">
            <a:avLst/>
          </a:prstGeom>
          <a:noFill/>
          <a:ln>
            <a:noFill/>
          </a:ln>
        </p:spPr>
        <p:txBody>
          <a:bodyPr lIns="121900" tIns="121900" rIns="121900" bIns="121900" anchor="t" anchorCtr="0">
            <a:noAutofit/>
          </a:bodyPr>
          <a:lstStyle/>
          <a:p>
            <a:r>
              <a:rPr lang="en" sz="2400">
                <a:latin typeface="Roboto"/>
                <a:ea typeface="Roboto"/>
                <a:cs typeface="Roboto"/>
                <a:sym typeface="Roboto"/>
              </a:rPr>
              <a:t>green</a:t>
            </a:r>
          </a:p>
        </p:txBody>
      </p:sp>
      <p:cxnSp>
        <p:nvCxnSpPr>
          <p:cNvPr id="27" name="Shape 97">
            <a:extLst>
              <a:ext uri="{FF2B5EF4-FFF2-40B4-BE49-F238E27FC236}">
                <a16:creationId xmlns:a16="http://schemas.microsoft.com/office/drawing/2014/main" id="{921CDD18-CEE8-7F46-8047-CBF965BA0BB9}"/>
              </a:ext>
            </a:extLst>
          </p:cNvPr>
          <p:cNvCxnSpPr>
            <a:stCxn id="35" idx="3"/>
            <a:endCxn id="25" idx="1"/>
          </p:cNvCxnSpPr>
          <p:nvPr/>
        </p:nvCxnSpPr>
        <p:spPr>
          <a:xfrm rot="10800000" flipH="1">
            <a:off x="3674583" y="1835600"/>
            <a:ext cx="1421200" cy="658800"/>
          </a:xfrm>
          <a:prstGeom prst="straightConnector1">
            <a:avLst/>
          </a:prstGeom>
          <a:noFill/>
          <a:ln w="9525" cap="flat" cmpd="sng">
            <a:solidFill>
              <a:srgbClr val="737373"/>
            </a:solidFill>
            <a:prstDash val="solid"/>
            <a:round/>
            <a:headEnd type="none" w="lg" len="lg"/>
            <a:tailEnd type="triangle" w="lg" len="lg"/>
          </a:ln>
        </p:spPr>
      </p:cxnSp>
      <p:cxnSp>
        <p:nvCxnSpPr>
          <p:cNvPr id="28" name="Shape 99">
            <a:extLst>
              <a:ext uri="{FF2B5EF4-FFF2-40B4-BE49-F238E27FC236}">
                <a16:creationId xmlns:a16="http://schemas.microsoft.com/office/drawing/2014/main" id="{E4F0EFC9-3222-3347-BA28-4AC341465280}"/>
              </a:ext>
            </a:extLst>
          </p:cNvPr>
          <p:cNvCxnSpPr>
            <a:stCxn id="35" idx="3"/>
            <a:endCxn id="26" idx="1"/>
          </p:cNvCxnSpPr>
          <p:nvPr/>
        </p:nvCxnSpPr>
        <p:spPr>
          <a:xfrm>
            <a:off x="3674583" y="2494400"/>
            <a:ext cx="1421200" cy="611200"/>
          </a:xfrm>
          <a:prstGeom prst="straightConnector1">
            <a:avLst/>
          </a:prstGeom>
          <a:noFill/>
          <a:ln w="9525" cap="flat" cmpd="sng">
            <a:solidFill>
              <a:srgbClr val="737373"/>
            </a:solidFill>
            <a:prstDash val="solid"/>
            <a:round/>
            <a:headEnd type="none" w="lg" len="lg"/>
            <a:tailEnd type="triangle" w="lg" len="lg"/>
          </a:ln>
        </p:spPr>
      </p:cxnSp>
      <p:sp>
        <p:nvSpPr>
          <p:cNvPr id="29" name="Shape 100">
            <a:extLst>
              <a:ext uri="{FF2B5EF4-FFF2-40B4-BE49-F238E27FC236}">
                <a16:creationId xmlns:a16="http://schemas.microsoft.com/office/drawing/2014/main" id="{8D10764A-FA2C-0B48-BE6D-A8BD7E60CB41}"/>
              </a:ext>
            </a:extLst>
          </p:cNvPr>
          <p:cNvSpPr txBox="1"/>
          <p:nvPr/>
        </p:nvSpPr>
        <p:spPr>
          <a:xfrm>
            <a:off x="5095916" y="4342867"/>
            <a:ext cx="1337600" cy="522400"/>
          </a:xfrm>
          <a:prstGeom prst="rect">
            <a:avLst/>
          </a:prstGeom>
          <a:noFill/>
          <a:ln>
            <a:noFill/>
          </a:ln>
        </p:spPr>
        <p:txBody>
          <a:bodyPr lIns="121900" tIns="121900" rIns="121900" bIns="121900" anchor="t" anchorCtr="0">
            <a:noAutofit/>
          </a:bodyPr>
          <a:lstStyle/>
          <a:p>
            <a:r>
              <a:rPr lang="en" sz="2400">
                <a:latin typeface="Roboto"/>
                <a:ea typeface="Roboto"/>
                <a:cs typeface="Roboto"/>
                <a:sym typeface="Roboto"/>
              </a:rPr>
              <a:t>red</a:t>
            </a:r>
          </a:p>
        </p:txBody>
      </p:sp>
      <p:sp>
        <p:nvSpPr>
          <p:cNvPr id="30" name="Shape 101">
            <a:extLst>
              <a:ext uri="{FF2B5EF4-FFF2-40B4-BE49-F238E27FC236}">
                <a16:creationId xmlns:a16="http://schemas.microsoft.com/office/drawing/2014/main" id="{4B6B3167-E4DC-5144-B5C2-005199CB7984}"/>
              </a:ext>
            </a:extLst>
          </p:cNvPr>
          <p:cNvSpPr txBox="1"/>
          <p:nvPr/>
        </p:nvSpPr>
        <p:spPr>
          <a:xfrm>
            <a:off x="5095916" y="5612767"/>
            <a:ext cx="1337600" cy="522400"/>
          </a:xfrm>
          <a:prstGeom prst="rect">
            <a:avLst/>
          </a:prstGeom>
          <a:noFill/>
          <a:ln>
            <a:noFill/>
          </a:ln>
        </p:spPr>
        <p:txBody>
          <a:bodyPr lIns="121900" tIns="121900" rIns="121900" bIns="121900" anchor="t" anchorCtr="0">
            <a:noAutofit/>
          </a:bodyPr>
          <a:lstStyle/>
          <a:p>
            <a:r>
              <a:rPr lang="en" sz="2400">
                <a:latin typeface="Roboto"/>
                <a:ea typeface="Roboto"/>
                <a:cs typeface="Roboto"/>
                <a:sym typeface="Roboto"/>
              </a:rPr>
              <a:t>green</a:t>
            </a:r>
          </a:p>
        </p:txBody>
      </p:sp>
      <p:cxnSp>
        <p:nvCxnSpPr>
          <p:cNvPr id="31" name="Shape 102">
            <a:extLst>
              <a:ext uri="{FF2B5EF4-FFF2-40B4-BE49-F238E27FC236}">
                <a16:creationId xmlns:a16="http://schemas.microsoft.com/office/drawing/2014/main" id="{7A1D30C8-6DA4-CD45-9F5B-D4D3989C6D59}"/>
              </a:ext>
            </a:extLst>
          </p:cNvPr>
          <p:cNvCxnSpPr>
            <a:stCxn id="36" idx="3"/>
            <a:endCxn id="29" idx="1"/>
          </p:cNvCxnSpPr>
          <p:nvPr/>
        </p:nvCxnSpPr>
        <p:spPr>
          <a:xfrm rot="10800000" flipH="1">
            <a:off x="3674583" y="4604067"/>
            <a:ext cx="1421200" cy="684400"/>
          </a:xfrm>
          <a:prstGeom prst="straightConnector1">
            <a:avLst/>
          </a:prstGeom>
          <a:noFill/>
          <a:ln w="9525" cap="flat" cmpd="sng">
            <a:solidFill>
              <a:srgbClr val="737373"/>
            </a:solidFill>
            <a:prstDash val="solid"/>
            <a:round/>
            <a:headEnd type="none" w="lg" len="lg"/>
            <a:tailEnd type="triangle" w="lg" len="lg"/>
          </a:ln>
        </p:spPr>
      </p:cxnSp>
      <p:cxnSp>
        <p:nvCxnSpPr>
          <p:cNvPr id="32" name="Shape 104">
            <a:extLst>
              <a:ext uri="{FF2B5EF4-FFF2-40B4-BE49-F238E27FC236}">
                <a16:creationId xmlns:a16="http://schemas.microsoft.com/office/drawing/2014/main" id="{AF0D5A83-758F-7A4E-9481-5719030F091A}"/>
              </a:ext>
            </a:extLst>
          </p:cNvPr>
          <p:cNvCxnSpPr>
            <a:stCxn id="36" idx="3"/>
            <a:endCxn id="30" idx="1"/>
          </p:cNvCxnSpPr>
          <p:nvPr/>
        </p:nvCxnSpPr>
        <p:spPr>
          <a:xfrm>
            <a:off x="3674583" y="5288467"/>
            <a:ext cx="1421200" cy="585600"/>
          </a:xfrm>
          <a:prstGeom prst="straightConnector1">
            <a:avLst/>
          </a:prstGeom>
          <a:noFill/>
          <a:ln w="9525" cap="flat" cmpd="sng">
            <a:solidFill>
              <a:srgbClr val="737373"/>
            </a:solidFill>
            <a:prstDash val="solid"/>
            <a:round/>
            <a:headEnd type="none" w="lg" len="lg"/>
            <a:tailEnd type="triangle" w="lg" len="lg"/>
          </a:ln>
        </p:spPr>
      </p:cxnSp>
      <p:cxnSp>
        <p:nvCxnSpPr>
          <p:cNvPr id="33" name="Shape 105">
            <a:extLst>
              <a:ext uri="{FF2B5EF4-FFF2-40B4-BE49-F238E27FC236}">
                <a16:creationId xmlns:a16="http://schemas.microsoft.com/office/drawing/2014/main" id="{ECBFB8C1-DA2B-984D-9063-A66C2E480306}"/>
              </a:ext>
            </a:extLst>
          </p:cNvPr>
          <p:cNvCxnSpPr>
            <a:endCxn id="35" idx="1"/>
          </p:cNvCxnSpPr>
          <p:nvPr/>
        </p:nvCxnSpPr>
        <p:spPr>
          <a:xfrm rot="10800000" flipH="1">
            <a:off x="421783" y="2494400"/>
            <a:ext cx="1462000" cy="1338800"/>
          </a:xfrm>
          <a:prstGeom prst="straightConnector1">
            <a:avLst/>
          </a:prstGeom>
          <a:noFill/>
          <a:ln w="9525" cap="flat" cmpd="sng">
            <a:solidFill>
              <a:srgbClr val="737373"/>
            </a:solidFill>
            <a:prstDash val="solid"/>
            <a:round/>
            <a:headEnd type="none" w="lg" len="lg"/>
            <a:tailEnd type="triangle" w="lg" len="lg"/>
          </a:ln>
        </p:spPr>
      </p:cxnSp>
      <p:cxnSp>
        <p:nvCxnSpPr>
          <p:cNvPr id="34" name="Shape 106">
            <a:extLst>
              <a:ext uri="{FF2B5EF4-FFF2-40B4-BE49-F238E27FC236}">
                <a16:creationId xmlns:a16="http://schemas.microsoft.com/office/drawing/2014/main" id="{BA7D2D04-C160-6647-9F4A-65AC12C66608}"/>
              </a:ext>
            </a:extLst>
          </p:cNvPr>
          <p:cNvCxnSpPr>
            <a:endCxn id="36" idx="1"/>
          </p:cNvCxnSpPr>
          <p:nvPr/>
        </p:nvCxnSpPr>
        <p:spPr>
          <a:xfrm>
            <a:off x="421783" y="3833267"/>
            <a:ext cx="1462000" cy="1455200"/>
          </a:xfrm>
          <a:prstGeom prst="straightConnector1">
            <a:avLst/>
          </a:prstGeom>
          <a:noFill/>
          <a:ln w="9525" cap="flat" cmpd="sng">
            <a:solidFill>
              <a:srgbClr val="737373"/>
            </a:solidFill>
            <a:prstDash val="solid"/>
            <a:round/>
            <a:headEnd type="none" w="lg" len="lg"/>
            <a:tailEnd type="triangle" w="lg" len="lg"/>
          </a:ln>
        </p:spPr>
      </p:cxnSp>
      <p:sp>
        <p:nvSpPr>
          <p:cNvPr id="35" name="Shape 98">
            <a:extLst>
              <a:ext uri="{FF2B5EF4-FFF2-40B4-BE49-F238E27FC236}">
                <a16:creationId xmlns:a16="http://schemas.microsoft.com/office/drawing/2014/main" id="{3887F45F-550D-9842-B67E-E8B994CE3C6F}"/>
              </a:ext>
            </a:extLst>
          </p:cNvPr>
          <p:cNvSpPr txBox="1"/>
          <p:nvPr/>
        </p:nvSpPr>
        <p:spPr>
          <a:xfrm>
            <a:off x="1883783" y="1765000"/>
            <a:ext cx="1790800" cy="1458800"/>
          </a:xfrm>
          <a:prstGeom prst="rect">
            <a:avLst/>
          </a:prstGeom>
          <a:noFill/>
          <a:ln w="19050" cap="flat" cmpd="sng">
            <a:solidFill>
              <a:schemeClr val="lt2"/>
            </a:solidFill>
            <a:prstDash val="solid"/>
            <a:round/>
            <a:headEnd type="none" w="med" len="med"/>
            <a:tailEnd type="none" w="med" len="med"/>
          </a:ln>
        </p:spPr>
        <p:txBody>
          <a:bodyPr lIns="121900" tIns="121900" rIns="121900" bIns="121900" anchor="ctr" anchorCtr="0">
            <a:noAutofit/>
          </a:bodyPr>
          <a:lstStyle/>
          <a:p>
            <a:pPr algn="ctr"/>
            <a:r>
              <a:rPr lang="en" sz="2400" b="1" u="sng" dirty="0">
                <a:latin typeface="Roboto"/>
                <a:ea typeface="Roboto"/>
                <a:cs typeface="Roboto"/>
                <a:sym typeface="Roboto"/>
              </a:rPr>
              <a:t>Box A</a:t>
            </a:r>
          </a:p>
          <a:p>
            <a:pPr algn="ctr"/>
            <a:r>
              <a:rPr lang="en" sz="2400" dirty="0">
                <a:latin typeface="Roboto"/>
                <a:ea typeface="Roboto"/>
                <a:cs typeface="Roboto"/>
                <a:sym typeface="Roboto"/>
              </a:rPr>
              <a:t>10% red</a:t>
            </a:r>
          </a:p>
          <a:p>
            <a:pPr algn="ctr"/>
            <a:r>
              <a:rPr lang="en" sz="2400" dirty="0">
                <a:latin typeface="Roboto"/>
                <a:ea typeface="Roboto"/>
                <a:cs typeface="Roboto"/>
                <a:sym typeface="Roboto"/>
              </a:rPr>
              <a:t>90% green</a:t>
            </a:r>
          </a:p>
        </p:txBody>
      </p:sp>
      <p:sp>
        <p:nvSpPr>
          <p:cNvPr id="36" name="Shape 103">
            <a:extLst>
              <a:ext uri="{FF2B5EF4-FFF2-40B4-BE49-F238E27FC236}">
                <a16:creationId xmlns:a16="http://schemas.microsoft.com/office/drawing/2014/main" id="{D3CB2E34-773B-FB4E-8858-77AAAB44EA7A}"/>
              </a:ext>
            </a:extLst>
          </p:cNvPr>
          <p:cNvSpPr txBox="1"/>
          <p:nvPr/>
        </p:nvSpPr>
        <p:spPr>
          <a:xfrm>
            <a:off x="1883783" y="4559067"/>
            <a:ext cx="1790800" cy="1458800"/>
          </a:xfrm>
          <a:prstGeom prst="rect">
            <a:avLst/>
          </a:prstGeom>
          <a:noFill/>
          <a:ln w="19050" cap="flat" cmpd="sng">
            <a:solidFill>
              <a:schemeClr val="lt2"/>
            </a:solidFill>
            <a:prstDash val="solid"/>
            <a:round/>
            <a:headEnd type="none" w="med" len="med"/>
            <a:tailEnd type="none" w="med" len="med"/>
          </a:ln>
        </p:spPr>
        <p:txBody>
          <a:bodyPr lIns="121900" tIns="121900" rIns="121900" bIns="121900" anchor="ctr" anchorCtr="0">
            <a:noAutofit/>
          </a:bodyPr>
          <a:lstStyle/>
          <a:p>
            <a:pPr algn="ctr"/>
            <a:r>
              <a:rPr lang="en" sz="2400" b="1" u="sng">
                <a:latin typeface="Roboto"/>
                <a:ea typeface="Roboto"/>
                <a:cs typeface="Roboto"/>
                <a:sym typeface="Roboto"/>
              </a:rPr>
              <a:t>Box B</a:t>
            </a:r>
          </a:p>
          <a:p>
            <a:pPr algn="ctr"/>
            <a:r>
              <a:rPr lang="en" sz="2400">
                <a:latin typeface="Roboto"/>
                <a:ea typeface="Roboto"/>
                <a:cs typeface="Roboto"/>
                <a:sym typeface="Roboto"/>
              </a:rPr>
              <a:t>70% red</a:t>
            </a:r>
          </a:p>
          <a:p>
            <a:pPr algn="ctr"/>
            <a:r>
              <a:rPr lang="en" sz="2400">
                <a:latin typeface="Roboto"/>
                <a:ea typeface="Roboto"/>
                <a:cs typeface="Roboto"/>
                <a:sym typeface="Roboto"/>
              </a:rPr>
              <a:t>30% green</a:t>
            </a:r>
          </a:p>
        </p:txBody>
      </p:sp>
      <p:sp>
        <p:nvSpPr>
          <p:cNvPr id="37" name="Shape 107">
            <a:extLst>
              <a:ext uri="{FF2B5EF4-FFF2-40B4-BE49-F238E27FC236}">
                <a16:creationId xmlns:a16="http://schemas.microsoft.com/office/drawing/2014/main" id="{C5AAB217-DED8-E545-AC43-4A00CF425B12}"/>
              </a:ext>
            </a:extLst>
          </p:cNvPr>
          <p:cNvSpPr txBox="1"/>
          <p:nvPr/>
        </p:nvSpPr>
        <p:spPr>
          <a:xfrm>
            <a:off x="3981992" y="1376867"/>
            <a:ext cx="737600" cy="917600"/>
          </a:xfrm>
          <a:prstGeom prst="rect">
            <a:avLst/>
          </a:prstGeom>
          <a:noFill/>
          <a:ln>
            <a:noFill/>
          </a:ln>
        </p:spPr>
        <p:txBody>
          <a:bodyPr lIns="121900" tIns="121900" rIns="121900" bIns="121900" anchor="t" anchorCtr="0">
            <a:noAutofit/>
          </a:bodyPr>
          <a:lstStyle/>
          <a:p>
            <a:pPr algn="ctr"/>
            <a:r>
              <a:rPr lang="en" sz="2400" u="sng">
                <a:latin typeface="Roboto"/>
                <a:ea typeface="Roboto"/>
                <a:cs typeface="Roboto"/>
                <a:sym typeface="Roboto"/>
              </a:rPr>
              <a:t>1</a:t>
            </a:r>
          </a:p>
          <a:p>
            <a:pPr algn="ctr"/>
            <a:r>
              <a:rPr lang="en" sz="2400">
                <a:latin typeface="Roboto"/>
                <a:ea typeface="Roboto"/>
                <a:cs typeface="Roboto"/>
                <a:sym typeface="Roboto"/>
              </a:rPr>
              <a:t>10</a:t>
            </a:r>
          </a:p>
        </p:txBody>
      </p:sp>
      <p:sp>
        <p:nvSpPr>
          <p:cNvPr id="38" name="Shape 108">
            <a:extLst>
              <a:ext uri="{FF2B5EF4-FFF2-40B4-BE49-F238E27FC236}">
                <a16:creationId xmlns:a16="http://schemas.microsoft.com/office/drawing/2014/main" id="{CA1E357A-B728-ED4C-BDFC-B88ACB6FB15B}"/>
              </a:ext>
            </a:extLst>
          </p:cNvPr>
          <p:cNvSpPr txBox="1"/>
          <p:nvPr/>
        </p:nvSpPr>
        <p:spPr>
          <a:xfrm>
            <a:off x="3981992" y="4149067"/>
            <a:ext cx="737600" cy="917600"/>
          </a:xfrm>
          <a:prstGeom prst="rect">
            <a:avLst/>
          </a:prstGeom>
          <a:noFill/>
          <a:ln>
            <a:noFill/>
          </a:ln>
        </p:spPr>
        <p:txBody>
          <a:bodyPr lIns="121900" tIns="121900" rIns="121900" bIns="121900" anchor="t" anchorCtr="0">
            <a:noAutofit/>
          </a:bodyPr>
          <a:lstStyle/>
          <a:p>
            <a:pPr algn="ctr"/>
            <a:r>
              <a:rPr lang="en" sz="2400" u="sng">
                <a:latin typeface="Roboto"/>
                <a:ea typeface="Roboto"/>
                <a:cs typeface="Roboto"/>
                <a:sym typeface="Roboto"/>
              </a:rPr>
              <a:t>7</a:t>
            </a:r>
          </a:p>
          <a:p>
            <a:pPr algn="ctr"/>
            <a:r>
              <a:rPr lang="en" sz="2400">
                <a:latin typeface="Roboto"/>
                <a:ea typeface="Roboto"/>
                <a:cs typeface="Roboto"/>
                <a:sym typeface="Roboto"/>
              </a:rPr>
              <a:t>10</a:t>
            </a:r>
          </a:p>
        </p:txBody>
      </p:sp>
      <p:sp>
        <p:nvSpPr>
          <p:cNvPr id="39" name="Shape 109">
            <a:extLst>
              <a:ext uri="{FF2B5EF4-FFF2-40B4-BE49-F238E27FC236}">
                <a16:creationId xmlns:a16="http://schemas.microsoft.com/office/drawing/2014/main" id="{466B053F-4117-1442-AD6E-DE15AC3C9444}"/>
              </a:ext>
            </a:extLst>
          </p:cNvPr>
          <p:cNvSpPr txBox="1"/>
          <p:nvPr/>
        </p:nvSpPr>
        <p:spPr>
          <a:xfrm>
            <a:off x="3981992" y="2685667"/>
            <a:ext cx="737600" cy="917600"/>
          </a:xfrm>
          <a:prstGeom prst="rect">
            <a:avLst/>
          </a:prstGeom>
          <a:noFill/>
          <a:ln>
            <a:noFill/>
          </a:ln>
        </p:spPr>
        <p:txBody>
          <a:bodyPr lIns="121900" tIns="121900" rIns="121900" bIns="121900" anchor="t" anchorCtr="0">
            <a:noAutofit/>
          </a:bodyPr>
          <a:lstStyle/>
          <a:p>
            <a:pPr algn="ctr"/>
            <a:r>
              <a:rPr lang="en" sz="2400" u="sng">
                <a:latin typeface="Roboto"/>
                <a:ea typeface="Roboto"/>
                <a:cs typeface="Roboto"/>
                <a:sym typeface="Roboto"/>
              </a:rPr>
              <a:t>9</a:t>
            </a:r>
          </a:p>
          <a:p>
            <a:pPr algn="ctr"/>
            <a:r>
              <a:rPr lang="en" sz="2400">
                <a:latin typeface="Roboto"/>
                <a:ea typeface="Roboto"/>
                <a:cs typeface="Roboto"/>
                <a:sym typeface="Roboto"/>
              </a:rPr>
              <a:t>10</a:t>
            </a:r>
          </a:p>
        </p:txBody>
      </p:sp>
      <p:sp>
        <p:nvSpPr>
          <p:cNvPr id="40" name="Shape 110">
            <a:extLst>
              <a:ext uri="{FF2B5EF4-FFF2-40B4-BE49-F238E27FC236}">
                <a16:creationId xmlns:a16="http://schemas.microsoft.com/office/drawing/2014/main" id="{9A245BBC-F0E4-B745-92C4-B1DD1E7D68A7}"/>
              </a:ext>
            </a:extLst>
          </p:cNvPr>
          <p:cNvSpPr txBox="1"/>
          <p:nvPr/>
        </p:nvSpPr>
        <p:spPr>
          <a:xfrm>
            <a:off x="3981992" y="5476033"/>
            <a:ext cx="737600" cy="917600"/>
          </a:xfrm>
          <a:prstGeom prst="rect">
            <a:avLst/>
          </a:prstGeom>
          <a:noFill/>
          <a:ln>
            <a:noFill/>
          </a:ln>
        </p:spPr>
        <p:txBody>
          <a:bodyPr lIns="121900" tIns="121900" rIns="121900" bIns="121900" anchor="t" anchorCtr="0">
            <a:noAutofit/>
          </a:bodyPr>
          <a:lstStyle/>
          <a:p>
            <a:pPr algn="ctr"/>
            <a:r>
              <a:rPr lang="en" sz="2400" u="sng">
                <a:latin typeface="Roboto"/>
                <a:ea typeface="Roboto"/>
                <a:cs typeface="Roboto"/>
                <a:sym typeface="Roboto"/>
              </a:rPr>
              <a:t>3</a:t>
            </a:r>
          </a:p>
          <a:p>
            <a:pPr algn="ctr"/>
            <a:r>
              <a:rPr lang="en" sz="2400">
                <a:latin typeface="Roboto"/>
                <a:ea typeface="Roboto"/>
                <a:cs typeface="Roboto"/>
                <a:sym typeface="Roboto"/>
              </a:rPr>
              <a:t>10</a:t>
            </a:r>
          </a:p>
        </p:txBody>
      </p:sp>
      <p:sp>
        <p:nvSpPr>
          <p:cNvPr id="41" name="Shape 111">
            <a:extLst>
              <a:ext uri="{FF2B5EF4-FFF2-40B4-BE49-F238E27FC236}">
                <a16:creationId xmlns:a16="http://schemas.microsoft.com/office/drawing/2014/main" id="{3355BBAA-222D-4244-B941-3ED0078D16E9}"/>
              </a:ext>
            </a:extLst>
          </p:cNvPr>
          <p:cNvSpPr txBox="1"/>
          <p:nvPr/>
        </p:nvSpPr>
        <p:spPr>
          <a:xfrm>
            <a:off x="629192" y="2449167"/>
            <a:ext cx="737600" cy="917600"/>
          </a:xfrm>
          <a:prstGeom prst="rect">
            <a:avLst/>
          </a:prstGeom>
          <a:noFill/>
          <a:ln>
            <a:noFill/>
          </a:ln>
        </p:spPr>
        <p:txBody>
          <a:bodyPr lIns="121900" tIns="121900" rIns="121900" bIns="121900" anchor="t" anchorCtr="0">
            <a:noAutofit/>
          </a:bodyPr>
          <a:lstStyle/>
          <a:p>
            <a:pPr algn="ctr"/>
            <a:r>
              <a:rPr lang="en" sz="2400" u="sng">
                <a:latin typeface="Roboto"/>
                <a:ea typeface="Roboto"/>
                <a:cs typeface="Roboto"/>
                <a:sym typeface="Roboto"/>
              </a:rPr>
              <a:t>1</a:t>
            </a:r>
          </a:p>
          <a:p>
            <a:pPr algn="ctr"/>
            <a:r>
              <a:rPr lang="en" sz="2400">
                <a:latin typeface="Roboto"/>
                <a:ea typeface="Roboto"/>
                <a:cs typeface="Roboto"/>
                <a:sym typeface="Roboto"/>
              </a:rPr>
              <a:t>2</a:t>
            </a:r>
          </a:p>
        </p:txBody>
      </p:sp>
      <p:sp>
        <p:nvSpPr>
          <p:cNvPr id="42" name="Shape 112">
            <a:extLst>
              <a:ext uri="{FF2B5EF4-FFF2-40B4-BE49-F238E27FC236}">
                <a16:creationId xmlns:a16="http://schemas.microsoft.com/office/drawing/2014/main" id="{0F0658A4-BBA0-5140-8C96-2BDE7444527F}"/>
              </a:ext>
            </a:extLst>
          </p:cNvPr>
          <p:cNvSpPr txBox="1">
            <a:spLocks/>
          </p:cNvSpPr>
          <p:nvPr/>
        </p:nvSpPr>
        <p:spPr>
          <a:xfrm>
            <a:off x="6313800" y="1456300"/>
            <a:ext cx="5278000" cy="5061200"/>
          </a:xfrm>
          <a:prstGeom prst="rect">
            <a:avLst/>
          </a:prstGeom>
        </p:spPr>
        <p:txBody>
          <a:bodyPr vert="horz"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585" indent="-423323">
              <a:buSzPct val="100000"/>
            </a:pPr>
            <a:r>
              <a:rPr lang="en" sz="2400"/>
              <a:t>I choose a box at random (50/50 chance)</a:t>
            </a:r>
          </a:p>
          <a:p>
            <a:pPr marL="609585" indent="-423323">
              <a:buSzPct val="100000"/>
            </a:pPr>
            <a:r>
              <a:rPr lang="en" sz="2400"/>
              <a:t>Then I randomly select a ball from the chosen box</a:t>
            </a:r>
          </a:p>
          <a:p>
            <a:pPr marL="609585" indent="-423323">
              <a:buSzPct val="100000"/>
            </a:pPr>
            <a:r>
              <a:rPr lang="en" sz="2400"/>
              <a:t>I show you the resulting ball (red)</a:t>
            </a:r>
            <a:br>
              <a:rPr lang="en" sz="2400"/>
            </a:br>
            <a:endParaRPr lang="en" sz="2400"/>
          </a:p>
          <a:p>
            <a:pPr marL="609585" indent="-423323">
              <a:buSzPct val="100000"/>
            </a:pPr>
            <a:r>
              <a:rPr lang="en" sz="2400"/>
              <a:t>Your job: based on this evidence, calculate the probability that the ball came from Box A vs. Box B.</a:t>
            </a:r>
            <a:br>
              <a:rPr lang="en" sz="2400"/>
            </a:br>
            <a:br>
              <a:rPr lang="en" sz="2400"/>
            </a:br>
            <a:r>
              <a:rPr lang="en" sz="2400"/>
              <a:t>P(Box A | red) = ?</a:t>
            </a:r>
            <a:br>
              <a:rPr lang="en" sz="2400"/>
            </a:br>
            <a:r>
              <a:rPr lang="en" sz="2400"/>
              <a:t>P(Box B | red) = ?</a:t>
            </a:r>
            <a:endParaRPr lang="en" sz="2400" dirty="0"/>
          </a:p>
        </p:txBody>
      </p:sp>
      <p:sp>
        <p:nvSpPr>
          <p:cNvPr id="43" name="Shape 113">
            <a:extLst>
              <a:ext uri="{FF2B5EF4-FFF2-40B4-BE49-F238E27FC236}">
                <a16:creationId xmlns:a16="http://schemas.microsoft.com/office/drawing/2014/main" id="{BC9880CB-D327-8A4D-BDFD-7E8FEA5BDE72}"/>
              </a:ext>
            </a:extLst>
          </p:cNvPr>
          <p:cNvSpPr txBox="1"/>
          <p:nvPr/>
        </p:nvSpPr>
        <p:spPr>
          <a:xfrm>
            <a:off x="629192" y="4487467"/>
            <a:ext cx="737600" cy="917600"/>
          </a:xfrm>
          <a:prstGeom prst="rect">
            <a:avLst/>
          </a:prstGeom>
          <a:noFill/>
          <a:ln>
            <a:noFill/>
          </a:ln>
        </p:spPr>
        <p:txBody>
          <a:bodyPr lIns="121900" tIns="121900" rIns="121900" bIns="121900" anchor="t" anchorCtr="0">
            <a:noAutofit/>
          </a:bodyPr>
          <a:lstStyle/>
          <a:p>
            <a:pPr algn="ctr"/>
            <a:r>
              <a:rPr lang="en" sz="2400" u="sng">
                <a:latin typeface="Roboto"/>
                <a:ea typeface="Roboto"/>
                <a:cs typeface="Roboto"/>
                <a:sym typeface="Roboto"/>
              </a:rPr>
              <a:t>1</a:t>
            </a:r>
          </a:p>
          <a:p>
            <a:pPr algn="ctr"/>
            <a:r>
              <a:rPr lang="en" sz="2400">
                <a:latin typeface="Roboto"/>
                <a:ea typeface="Roboto"/>
                <a:cs typeface="Roboto"/>
                <a:sym typeface="Roboto"/>
              </a:rPr>
              <a:t>2</a:t>
            </a:r>
          </a:p>
        </p:txBody>
      </p:sp>
    </p:spTree>
    <p:extLst>
      <p:ext uri="{BB962C8B-B14F-4D97-AF65-F5344CB8AC3E}">
        <p14:creationId xmlns:p14="http://schemas.microsoft.com/office/powerpoint/2010/main" val="12223720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71BF22-A146-4120-8F66-12A2F0877D75}"/>
              </a:ext>
            </a:extLst>
          </p:cNvPr>
          <p:cNvSpPr>
            <a:spLocks noGrp="1"/>
          </p:cNvSpPr>
          <p:nvPr>
            <p:ph type="title"/>
          </p:nvPr>
        </p:nvSpPr>
        <p:spPr>
          <a:xfrm>
            <a:off x="838200" y="365125"/>
            <a:ext cx="10515600" cy="701675"/>
          </a:xfrm>
        </p:spPr>
        <p:txBody>
          <a:bodyPr/>
          <a:lstStyle/>
          <a:p>
            <a:r>
              <a:rPr lang="en-US" altLang="zh-CN" dirty="0">
                <a:latin typeface="Times New Roman" panose="02020603050405020304" pitchFamily="18" charset="0"/>
                <a:cs typeface="Times New Roman" panose="02020603050405020304" pitchFamily="18" charset="0"/>
              </a:rPr>
              <a:t>BAYESIAN BELIEF NETWORKS</a:t>
            </a:r>
            <a:endParaRPr lang="zh-CN" altLang="en-US" dirty="0">
              <a:latin typeface="Times New Roman" panose="02020603050405020304" pitchFamily="18" charset="0"/>
              <a:cs typeface="Times New Roman" panose="02020603050405020304" pitchFamily="18" charset="0"/>
            </a:endParaRPr>
          </a:p>
        </p:txBody>
      </p:sp>
      <p:sp>
        <p:nvSpPr>
          <p:cNvPr id="3" name="内容占位符 2">
            <a:extLst>
              <a:ext uri="{FF2B5EF4-FFF2-40B4-BE49-F238E27FC236}">
                <a16:creationId xmlns:a16="http://schemas.microsoft.com/office/drawing/2014/main" id="{6A18DA22-CFD1-4A1C-831B-E247AFA535E7}"/>
              </a:ext>
            </a:extLst>
          </p:cNvPr>
          <p:cNvSpPr>
            <a:spLocks noGrp="1"/>
          </p:cNvSpPr>
          <p:nvPr>
            <p:ph idx="1"/>
          </p:nvPr>
        </p:nvSpPr>
        <p:spPr/>
        <p:txBody>
          <a:bodyPr>
            <a:normAutofit/>
          </a:bodyPr>
          <a:lstStyle/>
          <a:p>
            <a:r>
              <a:rPr lang="en-US" altLang="zh-CN" dirty="0">
                <a:latin typeface="Times New Roman" panose="02020603050405020304" pitchFamily="18" charset="0"/>
                <a:cs typeface="Times New Roman" panose="02020603050405020304" pitchFamily="18" charset="0"/>
              </a:rPr>
              <a:t>Naïve Bayes classification assumes that the attributes are conditionally independent, given the value of the target variable. This assumption may in fact be too strong for environments where dependence exists among the predictor variables. </a:t>
            </a:r>
          </a:p>
          <a:p>
            <a:r>
              <a:rPr lang="en-US" altLang="zh-CN" dirty="0">
                <a:solidFill>
                  <a:srgbClr val="FF0000"/>
                </a:solidFill>
                <a:latin typeface="Times New Roman" panose="02020603050405020304" pitchFamily="18" charset="0"/>
                <a:cs typeface="Times New Roman" panose="02020603050405020304" pitchFamily="18" charset="0"/>
              </a:rPr>
              <a:t>Bayesian belief networks</a:t>
            </a:r>
            <a:r>
              <a:rPr lang="en-US" altLang="zh-CN" dirty="0">
                <a:latin typeface="Times New Roman" panose="02020603050405020304" pitchFamily="18" charset="0"/>
                <a:cs typeface="Times New Roman" panose="02020603050405020304" pitchFamily="18" charset="0"/>
              </a:rPr>
              <a:t> (</a:t>
            </a:r>
            <a:r>
              <a:rPr lang="en-US" altLang="zh-CN" dirty="0">
                <a:solidFill>
                  <a:srgbClr val="FF0000"/>
                </a:solidFill>
                <a:latin typeface="Times New Roman" panose="02020603050405020304" pitchFamily="18" charset="0"/>
                <a:cs typeface="Times New Roman" panose="02020603050405020304" pitchFamily="18" charset="0"/>
              </a:rPr>
              <a:t>BBNs),</a:t>
            </a:r>
            <a:r>
              <a:rPr lang="zh-CN" altLang="en-US" dirty="0">
                <a:solidFill>
                  <a:srgbClr val="FF0000"/>
                </a:solidFill>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also called Bayesian networks or Bayes nets,</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taking</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the form of a DAG, are designed to allow joint conditional independencies to be defined among subsets of variables. </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89807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4">
            <a:extLst>
              <a:ext uri="{FF2B5EF4-FFF2-40B4-BE49-F238E27FC236}">
                <a16:creationId xmlns:a16="http://schemas.microsoft.com/office/drawing/2014/main" id="{DFC4CCCE-9C57-4817-AEF2-873990143F9D}"/>
              </a:ext>
            </a:extLst>
          </p:cNvPr>
          <p:cNvPicPr>
            <a:picLocks noChangeAspect="1"/>
          </p:cNvPicPr>
          <p:nvPr/>
        </p:nvPicPr>
        <p:blipFill>
          <a:blip r:embed="rId3"/>
          <a:stretch>
            <a:fillRect/>
          </a:stretch>
        </p:blipFill>
        <p:spPr>
          <a:xfrm>
            <a:off x="6652147" y="487045"/>
            <a:ext cx="2311824" cy="1653223"/>
          </a:xfrm>
          <a:prstGeom prst="rect">
            <a:avLst/>
          </a:prstGeom>
        </p:spPr>
      </p:pic>
      <p:pic>
        <p:nvPicPr>
          <p:cNvPr id="5" name="图片 4">
            <a:extLst>
              <a:ext uri="{FF2B5EF4-FFF2-40B4-BE49-F238E27FC236}">
                <a16:creationId xmlns:a16="http://schemas.microsoft.com/office/drawing/2014/main" id="{1C38916B-E9BC-4386-9874-6BFA36B9ABB3}"/>
              </a:ext>
            </a:extLst>
          </p:cNvPr>
          <p:cNvPicPr>
            <a:picLocks noChangeAspect="1"/>
          </p:cNvPicPr>
          <p:nvPr/>
        </p:nvPicPr>
        <p:blipFill>
          <a:blip r:embed="rId4"/>
          <a:stretch>
            <a:fillRect/>
          </a:stretch>
        </p:blipFill>
        <p:spPr>
          <a:xfrm>
            <a:off x="10010142" y="497501"/>
            <a:ext cx="1958628" cy="1097916"/>
          </a:xfrm>
          <a:prstGeom prst="rect">
            <a:avLst/>
          </a:prstGeom>
        </p:spPr>
      </p:pic>
      <p:pic>
        <p:nvPicPr>
          <p:cNvPr id="6" name="图片 5">
            <a:extLst>
              <a:ext uri="{FF2B5EF4-FFF2-40B4-BE49-F238E27FC236}">
                <a16:creationId xmlns:a16="http://schemas.microsoft.com/office/drawing/2014/main" id="{CA867A9F-9E9F-4C0F-B5C2-B23D7E7D64F9}"/>
              </a:ext>
            </a:extLst>
          </p:cNvPr>
          <p:cNvPicPr>
            <a:picLocks noChangeAspect="1"/>
          </p:cNvPicPr>
          <p:nvPr/>
        </p:nvPicPr>
        <p:blipFill>
          <a:blip r:embed="rId5"/>
          <a:stretch>
            <a:fillRect/>
          </a:stretch>
        </p:blipFill>
        <p:spPr>
          <a:xfrm>
            <a:off x="6990398" y="2533874"/>
            <a:ext cx="3301365" cy="2301366"/>
          </a:xfrm>
          <a:prstGeom prst="rect">
            <a:avLst/>
          </a:prstGeom>
        </p:spPr>
      </p:pic>
      <p:pic>
        <p:nvPicPr>
          <p:cNvPr id="7" name="图片 6">
            <a:extLst>
              <a:ext uri="{FF2B5EF4-FFF2-40B4-BE49-F238E27FC236}">
                <a16:creationId xmlns:a16="http://schemas.microsoft.com/office/drawing/2014/main" id="{2691A8BD-F98C-470C-80E2-D7526720D75C}"/>
              </a:ext>
            </a:extLst>
          </p:cNvPr>
          <p:cNvPicPr>
            <a:picLocks noChangeAspect="1"/>
          </p:cNvPicPr>
          <p:nvPr/>
        </p:nvPicPr>
        <p:blipFill>
          <a:blip r:embed="rId6"/>
          <a:stretch>
            <a:fillRect/>
          </a:stretch>
        </p:blipFill>
        <p:spPr>
          <a:xfrm>
            <a:off x="6314976" y="5159566"/>
            <a:ext cx="2711866" cy="1508760"/>
          </a:xfrm>
          <a:prstGeom prst="rect">
            <a:avLst/>
          </a:prstGeom>
        </p:spPr>
      </p:pic>
      <p:pic>
        <p:nvPicPr>
          <p:cNvPr id="8" name="图片 7">
            <a:extLst>
              <a:ext uri="{FF2B5EF4-FFF2-40B4-BE49-F238E27FC236}">
                <a16:creationId xmlns:a16="http://schemas.microsoft.com/office/drawing/2014/main" id="{036A9152-EADF-4243-8545-A1D7313C1E69}"/>
              </a:ext>
            </a:extLst>
          </p:cNvPr>
          <p:cNvPicPr>
            <a:picLocks noChangeAspect="1"/>
          </p:cNvPicPr>
          <p:nvPr/>
        </p:nvPicPr>
        <p:blipFill>
          <a:blip r:embed="rId7"/>
          <a:stretch>
            <a:fillRect/>
          </a:stretch>
        </p:blipFill>
        <p:spPr>
          <a:xfrm>
            <a:off x="9443085" y="5228846"/>
            <a:ext cx="2084070" cy="1429904"/>
          </a:xfrm>
          <a:prstGeom prst="rect">
            <a:avLst/>
          </a:prstGeom>
        </p:spPr>
      </p:pic>
      <p:cxnSp>
        <p:nvCxnSpPr>
          <p:cNvPr id="9" name="直接箭头连接符 8">
            <a:extLst>
              <a:ext uri="{FF2B5EF4-FFF2-40B4-BE49-F238E27FC236}">
                <a16:creationId xmlns:a16="http://schemas.microsoft.com/office/drawing/2014/main" id="{60DDD9D5-8538-427D-981E-972932511D21}"/>
              </a:ext>
            </a:extLst>
          </p:cNvPr>
          <p:cNvCxnSpPr>
            <a:cxnSpLocks/>
          </p:cNvCxnSpPr>
          <p:nvPr/>
        </p:nvCxnSpPr>
        <p:spPr>
          <a:xfrm flipH="1">
            <a:off x="7955280" y="2140268"/>
            <a:ext cx="274320" cy="393606"/>
          </a:xfrm>
          <a:prstGeom prst="straightConnector1">
            <a:avLst/>
          </a:prstGeom>
          <a:ln w="3810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 name="直接箭头连接符 9">
            <a:extLst>
              <a:ext uri="{FF2B5EF4-FFF2-40B4-BE49-F238E27FC236}">
                <a16:creationId xmlns:a16="http://schemas.microsoft.com/office/drawing/2014/main" id="{374F0A24-BC6A-494D-890A-A151D42A5178}"/>
              </a:ext>
            </a:extLst>
          </p:cNvPr>
          <p:cNvCxnSpPr>
            <a:cxnSpLocks/>
          </p:cNvCxnSpPr>
          <p:nvPr/>
        </p:nvCxnSpPr>
        <p:spPr>
          <a:xfrm flipH="1">
            <a:off x="9117796" y="1595417"/>
            <a:ext cx="1748326" cy="926803"/>
          </a:xfrm>
          <a:prstGeom prst="straightConnector1">
            <a:avLst/>
          </a:prstGeom>
          <a:ln w="3810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 name="直接箭头连接符 10">
            <a:extLst>
              <a:ext uri="{FF2B5EF4-FFF2-40B4-BE49-F238E27FC236}">
                <a16:creationId xmlns:a16="http://schemas.microsoft.com/office/drawing/2014/main" id="{493DF65D-0198-4C95-A557-3477D1639031}"/>
              </a:ext>
            </a:extLst>
          </p:cNvPr>
          <p:cNvCxnSpPr>
            <a:cxnSpLocks/>
          </p:cNvCxnSpPr>
          <p:nvPr/>
        </p:nvCxnSpPr>
        <p:spPr>
          <a:xfrm>
            <a:off x="7129879" y="4773727"/>
            <a:ext cx="299621" cy="385839"/>
          </a:xfrm>
          <a:prstGeom prst="straightConnector1">
            <a:avLst/>
          </a:prstGeom>
          <a:ln w="3810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 name="直接箭头连接符 11">
            <a:extLst>
              <a:ext uri="{FF2B5EF4-FFF2-40B4-BE49-F238E27FC236}">
                <a16:creationId xmlns:a16="http://schemas.microsoft.com/office/drawing/2014/main" id="{FB4AD75B-1505-497C-B881-478C94AE4553}"/>
              </a:ext>
            </a:extLst>
          </p:cNvPr>
          <p:cNvCxnSpPr>
            <a:cxnSpLocks/>
          </p:cNvCxnSpPr>
          <p:nvPr/>
        </p:nvCxnSpPr>
        <p:spPr>
          <a:xfrm>
            <a:off x="9414033" y="4751174"/>
            <a:ext cx="411479" cy="430943"/>
          </a:xfrm>
          <a:prstGeom prst="straightConnector1">
            <a:avLst/>
          </a:prstGeom>
          <a:ln w="3810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矩形 12">
            <a:extLst>
              <a:ext uri="{FF2B5EF4-FFF2-40B4-BE49-F238E27FC236}">
                <a16:creationId xmlns:a16="http://schemas.microsoft.com/office/drawing/2014/main" id="{F5577466-C306-4255-B916-EB7A520D71A5}"/>
              </a:ext>
            </a:extLst>
          </p:cNvPr>
          <p:cNvSpPr/>
          <p:nvPr/>
        </p:nvSpPr>
        <p:spPr>
          <a:xfrm>
            <a:off x="798479" y="929957"/>
            <a:ext cx="5865149" cy="1815882"/>
          </a:xfrm>
          <a:prstGeom prst="rect">
            <a:avLst/>
          </a:prstGeom>
        </p:spPr>
        <p:txBody>
          <a:bodyPr wrap="square">
            <a:spAutoFit/>
          </a:bodyPr>
          <a:lstStyle/>
          <a:p>
            <a:r>
              <a:rPr lang="en-US" altLang="zh-CN" sz="2800" dirty="0">
                <a:latin typeface="Times New Roman" panose="02020603050405020304" pitchFamily="18" charset="0"/>
                <a:cs typeface="Times New Roman" panose="02020603050405020304" pitchFamily="18" charset="0"/>
              </a:rPr>
              <a:t>Each variable in a Bayesian network is conditionally independent of its non-descendants in the network, given its parents. Thus, we have</a:t>
            </a:r>
          </a:p>
        </p:txBody>
      </p:sp>
      <p:pic>
        <p:nvPicPr>
          <p:cNvPr id="14" name="图片 13">
            <a:extLst>
              <a:ext uri="{FF2B5EF4-FFF2-40B4-BE49-F238E27FC236}">
                <a16:creationId xmlns:a16="http://schemas.microsoft.com/office/drawing/2014/main" id="{A5955715-BB16-4698-8445-E4761BA67592}"/>
              </a:ext>
            </a:extLst>
          </p:cNvPr>
          <p:cNvPicPr>
            <a:picLocks noChangeAspect="1"/>
          </p:cNvPicPr>
          <p:nvPr/>
        </p:nvPicPr>
        <p:blipFill>
          <a:blip r:embed="rId8"/>
          <a:stretch>
            <a:fillRect/>
          </a:stretch>
        </p:blipFill>
        <p:spPr>
          <a:xfrm>
            <a:off x="1116268" y="2995912"/>
            <a:ext cx="4945380" cy="1723390"/>
          </a:xfrm>
          <a:prstGeom prst="rect">
            <a:avLst/>
          </a:prstGeom>
        </p:spPr>
      </p:pic>
      <p:sp>
        <p:nvSpPr>
          <p:cNvPr id="15" name="矩形 14">
            <a:extLst>
              <a:ext uri="{FF2B5EF4-FFF2-40B4-BE49-F238E27FC236}">
                <a16:creationId xmlns:a16="http://schemas.microsoft.com/office/drawing/2014/main" id="{0D530575-E435-41AC-89CB-380517CB9037}"/>
              </a:ext>
            </a:extLst>
          </p:cNvPr>
          <p:cNvSpPr/>
          <p:nvPr/>
        </p:nvSpPr>
        <p:spPr>
          <a:xfrm>
            <a:off x="882942" y="5222856"/>
            <a:ext cx="5696221" cy="954107"/>
          </a:xfrm>
          <a:prstGeom prst="rect">
            <a:avLst/>
          </a:prstGeom>
        </p:spPr>
        <p:txBody>
          <a:bodyPr wrap="square">
            <a:spAutoFit/>
          </a:bodyPr>
          <a:lstStyle/>
          <a:p>
            <a:r>
              <a:rPr lang="en-US" altLang="zh-CN" sz="2800" dirty="0">
                <a:latin typeface="Times New Roman" panose="02020603050405020304" pitchFamily="18" charset="0"/>
                <a:cs typeface="Times New Roman" panose="02020603050405020304" pitchFamily="18" charset="0"/>
              </a:rPr>
              <a:t>Note that the child node probability depends only on its parents</a:t>
            </a:r>
            <a:r>
              <a:rPr lang="en-US" altLang="zh-CN" sz="2800" dirty="0"/>
              <a:t>.</a:t>
            </a:r>
            <a:endParaRPr lang="zh-CN" alt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3225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4">
            <a:extLst>
              <a:ext uri="{FF2B5EF4-FFF2-40B4-BE49-F238E27FC236}">
                <a16:creationId xmlns:a16="http://schemas.microsoft.com/office/drawing/2014/main" id="{DFC4CCCE-9C57-4817-AEF2-873990143F9D}"/>
              </a:ext>
            </a:extLst>
          </p:cNvPr>
          <p:cNvPicPr>
            <a:picLocks noChangeAspect="1"/>
          </p:cNvPicPr>
          <p:nvPr/>
        </p:nvPicPr>
        <p:blipFill>
          <a:blip r:embed="rId3"/>
          <a:stretch>
            <a:fillRect/>
          </a:stretch>
        </p:blipFill>
        <p:spPr>
          <a:xfrm>
            <a:off x="6652147" y="487045"/>
            <a:ext cx="2311824" cy="1653223"/>
          </a:xfrm>
          <a:prstGeom prst="rect">
            <a:avLst/>
          </a:prstGeom>
        </p:spPr>
      </p:pic>
      <p:pic>
        <p:nvPicPr>
          <p:cNvPr id="5" name="图片 4">
            <a:extLst>
              <a:ext uri="{FF2B5EF4-FFF2-40B4-BE49-F238E27FC236}">
                <a16:creationId xmlns:a16="http://schemas.microsoft.com/office/drawing/2014/main" id="{1C38916B-E9BC-4386-9874-6BFA36B9ABB3}"/>
              </a:ext>
            </a:extLst>
          </p:cNvPr>
          <p:cNvPicPr>
            <a:picLocks noChangeAspect="1"/>
          </p:cNvPicPr>
          <p:nvPr/>
        </p:nvPicPr>
        <p:blipFill>
          <a:blip r:embed="rId4"/>
          <a:stretch>
            <a:fillRect/>
          </a:stretch>
        </p:blipFill>
        <p:spPr>
          <a:xfrm>
            <a:off x="10010142" y="497501"/>
            <a:ext cx="1958628" cy="1097916"/>
          </a:xfrm>
          <a:prstGeom prst="rect">
            <a:avLst/>
          </a:prstGeom>
        </p:spPr>
      </p:pic>
      <p:pic>
        <p:nvPicPr>
          <p:cNvPr id="6" name="图片 5">
            <a:extLst>
              <a:ext uri="{FF2B5EF4-FFF2-40B4-BE49-F238E27FC236}">
                <a16:creationId xmlns:a16="http://schemas.microsoft.com/office/drawing/2014/main" id="{CA867A9F-9E9F-4C0F-B5C2-B23D7E7D64F9}"/>
              </a:ext>
            </a:extLst>
          </p:cNvPr>
          <p:cNvPicPr>
            <a:picLocks noChangeAspect="1"/>
          </p:cNvPicPr>
          <p:nvPr/>
        </p:nvPicPr>
        <p:blipFill>
          <a:blip r:embed="rId5"/>
          <a:stretch>
            <a:fillRect/>
          </a:stretch>
        </p:blipFill>
        <p:spPr>
          <a:xfrm>
            <a:off x="6990398" y="2533874"/>
            <a:ext cx="3301365" cy="2301366"/>
          </a:xfrm>
          <a:prstGeom prst="rect">
            <a:avLst/>
          </a:prstGeom>
        </p:spPr>
      </p:pic>
      <p:pic>
        <p:nvPicPr>
          <p:cNvPr id="7" name="图片 6">
            <a:extLst>
              <a:ext uri="{FF2B5EF4-FFF2-40B4-BE49-F238E27FC236}">
                <a16:creationId xmlns:a16="http://schemas.microsoft.com/office/drawing/2014/main" id="{2691A8BD-F98C-470C-80E2-D7526720D75C}"/>
              </a:ext>
            </a:extLst>
          </p:cNvPr>
          <p:cNvPicPr>
            <a:picLocks noChangeAspect="1"/>
          </p:cNvPicPr>
          <p:nvPr/>
        </p:nvPicPr>
        <p:blipFill>
          <a:blip r:embed="rId6"/>
          <a:stretch>
            <a:fillRect/>
          </a:stretch>
        </p:blipFill>
        <p:spPr>
          <a:xfrm>
            <a:off x="6314976" y="5159566"/>
            <a:ext cx="2711866" cy="1508760"/>
          </a:xfrm>
          <a:prstGeom prst="rect">
            <a:avLst/>
          </a:prstGeom>
        </p:spPr>
      </p:pic>
      <p:pic>
        <p:nvPicPr>
          <p:cNvPr id="8" name="图片 7">
            <a:extLst>
              <a:ext uri="{FF2B5EF4-FFF2-40B4-BE49-F238E27FC236}">
                <a16:creationId xmlns:a16="http://schemas.microsoft.com/office/drawing/2014/main" id="{036A9152-EADF-4243-8545-A1D7313C1E69}"/>
              </a:ext>
            </a:extLst>
          </p:cNvPr>
          <p:cNvPicPr>
            <a:picLocks noChangeAspect="1"/>
          </p:cNvPicPr>
          <p:nvPr/>
        </p:nvPicPr>
        <p:blipFill>
          <a:blip r:embed="rId7"/>
          <a:stretch>
            <a:fillRect/>
          </a:stretch>
        </p:blipFill>
        <p:spPr>
          <a:xfrm>
            <a:off x="9443085" y="5228846"/>
            <a:ext cx="2084070" cy="1429904"/>
          </a:xfrm>
          <a:prstGeom prst="rect">
            <a:avLst/>
          </a:prstGeom>
        </p:spPr>
      </p:pic>
      <p:cxnSp>
        <p:nvCxnSpPr>
          <p:cNvPr id="9" name="直接箭头连接符 8">
            <a:extLst>
              <a:ext uri="{FF2B5EF4-FFF2-40B4-BE49-F238E27FC236}">
                <a16:creationId xmlns:a16="http://schemas.microsoft.com/office/drawing/2014/main" id="{60DDD9D5-8538-427D-981E-972932511D21}"/>
              </a:ext>
            </a:extLst>
          </p:cNvPr>
          <p:cNvCxnSpPr>
            <a:cxnSpLocks/>
          </p:cNvCxnSpPr>
          <p:nvPr/>
        </p:nvCxnSpPr>
        <p:spPr>
          <a:xfrm flipH="1">
            <a:off x="7955280" y="2140268"/>
            <a:ext cx="274320" cy="393606"/>
          </a:xfrm>
          <a:prstGeom prst="straightConnector1">
            <a:avLst/>
          </a:prstGeom>
          <a:ln w="3810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 name="直接箭头连接符 9">
            <a:extLst>
              <a:ext uri="{FF2B5EF4-FFF2-40B4-BE49-F238E27FC236}">
                <a16:creationId xmlns:a16="http://schemas.microsoft.com/office/drawing/2014/main" id="{374F0A24-BC6A-494D-890A-A151D42A5178}"/>
              </a:ext>
            </a:extLst>
          </p:cNvPr>
          <p:cNvCxnSpPr>
            <a:cxnSpLocks/>
          </p:cNvCxnSpPr>
          <p:nvPr/>
        </p:nvCxnSpPr>
        <p:spPr>
          <a:xfrm flipH="1">
            <a:off x="9117796" y="1595417"/>
            <a:ext cx="1748326" cy="926803"/>
          </a:xfrm>
          <a:prstGeom prst="straightConnector1">
            <a:avLst/>
          </a:prstGeom>
          <a:ln w="3810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 name="直接箭头连接符 10">
            <a:extLst>
              <a:ext uri="{FF2B5EF4-FFF2-40B4-BE49-F238E27FC236}">
                <a16:creationId xmlns:a16="http://schemas.microsoft.com/office/drawing/2014/main" id="{493DF65D-0198-4C95-A557-3477D1639031}"/>
              </a:ext>
            </a:extLst>
          </p:cNvPr>
          <p:cNvCxnSpPr>
            <a:cxnSpLocks/>
          </p:cNvCxnSpPr>
          <p:nvPr/>
        </p:nvCxnSpPr>
        <p:spPr>
          <a:xfrm>
            <a:off x="7129879" y="4773727"/>
            <a:ext cx="299621" cy="385839"/>
          </a:xfrm>
          <a:prstGeom prst="straightConnector1">
            <a:avLst/>
          </a:prstGeom>
          <a:ln w="3810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 name="直接箭头连接符 11">
            <a:extLst>
              <a:ext uri="{FF2B5EF4-FFF2-40B4-BE49-F238E27FC236}">
                <a16:creationId xmlns:a16="http://schemas.microsoft.com/office/drawing/2014/main" id="{FB4AD75B-1505-497C-B881-478C94AE4553}"/>
              </a:ext>
            </a:extLst>
          </p:cNvPr>
          <p:cNvCxnSpPr>
            <a:cxnSpLocks/>
          </p:cNvCxnSpPr>
          <p:nvPr/>
        </p:nvCxnSpPr>
        <p:spPr>
          <a:xfrm>
            <a:off x="9414033" y="4751174"/>
            <a:ext cx="411479" cy="430943"/>
          </a:xfrm>
          <a:prstGeom prst="straightConnector1">
            <a:avLst/>
          </a:prstGeom>
          <a:ln w="3810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6" name="矩形 15">
            <a:extLst>
              <a:ext uri="{FF2B5EF4-FFF2-40B4-BE49-F238E27FC236}">
                <a16:creationId xmlns:a16="http://schemas.microsoft.com/office/drawing/2014/main" id="{C258234F-B655-4248-893F-0F47CF6EA1C4}"/>
              </a:ext>
            </a:extLst>
          </p:cNvPr>
          <p:cNvSpPr/>
          <p:nvPr/>
        </p:nvSpPr>
        <p:spPr>
          <a:xfrm>
            <a:off x="637510" y="2533874"/>
            <a:ext cx="6009928" cy="2246769"/>
          </a:xfrm>
          <a:prstGeom prst="rect">
            <a:avLst/>
          </a:prstGeom>
        </p:spPr>
        <p:txBody>
          <a:bodyPr wrap="square">
            <a:spAutoFit/>
          </a:bodyPr>
          <a:lstStyle/>
          <a:p>
            <a:r>
              <a:rPr lang="en-US" altLang="zh-CN" sz="2800" dirty="0">
                <a:latin typeface="Times New Roman" panose="02020603050405020304" pitchFamily="18" charset="0"/>
                <a:cs typeface="Times New Roman" panose="02020603050405020304" pitchFamily="18" charset="0"/>
              </a:rPr>
              <a:t>Why have we such a DAG?</a:t>
            </a:r>
          </a:p>
          <a:p>
            <a:pPr marL="514350" indent="-514350">
              <a:buFont typeface="+mj-lt"/>
              <a:buAutoNum type="arabicPeriod"/>
            </a:pPr>
            <a:r>
              <a:rPr lang="en-US" altLang="zh-CN" sz="2800" dirty="0">
                <a:latin typeface="Times New Roman" panose="02020603050405020304" pitchFamily="18" charset="0"/>
                <a:cs typeface="Times New Roman" panose="02020603050405020304" pitchFamily="18" charset="0"/>
              </a:rPr>
              <a:t>What is the dependence relationship among the five variables? </a:t>
            </a:r>
          </a:p>
          <a:p>
            <a:pPr marL="514350" indent="-514350">
              <a:buFont typeface="+mj-lt"/>
              <a:buAutoNum type="arabicPeriod"/>
            </a:pPr>
            <a:r>
              <a:rPr lang="en-US" altLang="zh-CN" sz="2800" dirty="0">
                <a:latin typeface="Times New Roman" panose="02020603050405020304" pitchFamily="18" charset="0"/>
                <a:cs typeface="Times New Roman" panose="02020603050405020304" pitchFamily="18" charset="0"/>
              </a:rPr>
              <a:t>Specify all of the entries in the probability tables for each node</a:t>
            </a:r>
            <a:endParaRPr lang="zh-CN" alt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276341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71BF22-A146-4120-8F66-12A2F0877D75}"/>
              </a:ext>
            </a:extLst>
          </p:cNvPr>
          <p:cNvSpPr>
            <a:spLocks noGrp="1"/>
          </p:cNvSpPr>
          <p:nvPr>
            <p:ph type="title"/>
          </p:nvPr>
        </p:nvSpPr>
        <p:spPr>
          <a:xfrm>
            <a:off x="838200" y="365125"/>
            <a:ext cx="6522720" cy="1136174"/>
          </a:xfrm>
        </p:spPr>
        <p:txBody>
          <a:bodyPr>
            <a:normAutofit fontScale="90000"/>
          </a:bodyPr>
          <a:lstStyle/>
          <a:p>
            <a:r>
              <a:rPr lang="en-US" altLang="zh-CN" dirty="0">
                <a:latin typeface="Times New Roman" panose="02020603050405020304" pitchFamily="18" charset="0"/>
                <a:cs typeface="Times New Roman" panose="02020603050405020304" pitchFamily="18" charset="0"/>
              </a:rPr>
              <a:t>USING </a:t>
            </a:r>
            <a:r>
              <a:rPr lang="en-US" altLang="zh-CN" dirty="0">
                <a:solidFill>
                  <a:srgbClr val="FF0000"/>
                </a:solidFill>
                <a:latin typeface="Times New Roman" panose="02020603050405020304" pitchFamily="18" charset="0"/>
                <a:cs typeface="Times New Roman" panose="02020603050405020304" pitchFamily="18" charset="0"/>
              </a:rPr>
              <a:t>BBNs</a:t>
            </a:r>
            <a:r>
              <a:rPr lang="en-US" altLang="zh-CN" dirty="0">
                <a:latin typeface="Times New Roman" panose="02020603050405020304" pitchFamily="18" charset="0"/>
                <a:cs typeface="Times New Roman" panose="02020603050405020304" pitchFamily="18" charset="0"/>
              </a:rPr>
              <a:t> TO FIND PROBABILITIES</a:t>
            </a:r>
            <a:endParaRPr lang="zh-CN" altLang="en-US" dirty="0">
              <a:latin typeface="Times New Roman" panose="02020603050405020304" pitchFamily="18" charset="0"/>
              <a:cs typeface="Times New Roman" panose="02020603050405020304" pitchFamily="18" charset="0"/>
            </a:endParaRPr>
          </a:p>
        </p:txBody>
      </p:sp>
      <p:pic>
        <p:nvPicPr>
          <p:cNvPr id="4" name="内容占位符 4">
            <a:extLst>
              <a:ext uri="{FF2B5EF4-FFF2-40B4-BE49-F238E27FC236}">
                <a16:creationId xmlns:a16="http://schemas.microsoft.com/office/drawing/2014/main" id="{D69C448E-4AB2-4DD8-B551-CF605305BF9C}"/>
              </a:ext>
            </a:extLst>
          </p:cNvPr>
          <p:cNvPicPr>
            <a:picLocks noChangeAspect="1"/>
          </p:cNvPicPr>
          <p:nvPr/>
        </p:nvPicPr>
        <p:blipFill>
          <a:blip r:embed="rId3"/>
          <a:stretch>
            <a:fillRect/>
          </a:stretch>
        </p:blipFill>
        <p:spPr>
          <a:xfrm>
            <a:off x="6652147" y="487045"/>
            <a:ext cx="2311824" cy="1653223"/>
          </a:xfrm>
          <a:prstGeom prst="rect">
            <a:avLst/>
          </a:prstGeom>
        </p:spPr>
      </p:pic>
      <p:pic>
        <p:nvPicPr>
          <p:cNvPr id="5" name="图片 4">
            <a:extLst>
              <a:ext uri="{FF2B5EF4-FFF2-40B4-BE49-F238E27FC236}">
                <a16:creationId xmlns:a16="http://schemas.microsoft.com/office/drawing/2014/main" id="{664B731D-177A-4345-85A8-0767B61840ED}"/>
              </a:ext>
            </a:extLst>
          </p:cNvPr>
          <p:cNvPicPr>
            <a:picLocks noChangeAspect="1"/>
          </p:cNvPicPr>
          <p:nvPr/>
        </p:nvPicPr>
        <p:blipFill>
          <a:blip r:embed="rId4"/>
          <a:stretch>
            <a:fillRect/>
          </a:stretch>
        </p:blipFill>
        <p:spPr>
          <a:xfrm>
            <a:off x="10010142" y="497501"/>
            <a:ext cx="1958628" cy="1097916"/>
          </a:xfrm>
          <a:prstGeom prst="rect">
            <a:avLst/>
          </a:prstGeom>
        </p:spPr>
      </p:pic>
      <p:pic>
        <p:nvPicPr>
          <p:cNvPr id="6" name="图片 5">
            <a:extLst>
              <a:ext uri="{FF2B5EF4-FFF2-40B4-BE49-F238E27FC236}">
                <a16:creationId xmlns:a16="http://schemas.microsoft.com/office/drawing/2014/main" id="{E63450BC-FC4C-46ED-B38B-8C89129EB11E}"/>
              </a:ext>
            </a:extLst>
          </p:cNvPr>
          <p:cNvPicPr>
            <a:picLocks noChangeAspect="1"/>
          </p:cNvPicPr>
          <p:nvPr/>
        </p:nvPicPr>
        <p:blipFill>
          <a:blip r:embed="rId5"/>
          <a:stretch>
            <a:fillRect/>
          </a:stretch>
        </p:blipFill>
        <p:spPr>
          <a:xfrm>
            <a:off x="6990398" y="2533874"/>
            <a:ext cx="3301365" cy="2301366"/>
          </a:xfrm>
          <a:prstGeom prst="rect">
            <a:avLst/>
          </a:prstGeom>
        </p:spPr>
      </p:pic>
      <p:pic>
        <p:nvPicPr>
          <p:cNvPr id="7" name="图片 6">
            <a:extLst>
              <a:ext uri="{FF2B5EF4-FFF2-40B4-BE49-F238E27FC236}">
                <a16:creationId xmlns:a16="http://schemas.microsoft.com/office/drawing/2014/main" id="{C77DD75A-EA2C-45B1-A191-813D0AB8DDA5}"/>
              </a:ext>
            </a:extLst>
          </p:cNvPr>
          <p:cNvPicPr>
            <a:picLocks noChangeAspect="1"/>
          </p:cNvPicPr>
          <p:nvPr/>
        </p:nvPicPr>
        <p:blipFill>
          <a:blip r:embed="rId6"/>
          <a:stretch>
            <a:fillRect/>
          </a:stretch>
        </p:blipFill>
        <p:spPr>
          <a:xfrm>
            <a:off x="6314976" y="5159566"/>
            <a:ext cx="2711866" cy="1508760"/>
          </a:xfrm>
          <a:prstGeom prst="rect">
            <a:avLst/>
          </a:prstGeom>
        </p:spPr>
      </p:pic>
      <p:pic>
        <p:nvPicPr>
          <p:cNvPr id="8" name="图片 7">
            <a:extLst>
              <a:ext uri="{FF2B5EF4-FFF2-40B4-BE49-F238E27FC236}">
                <a16:creationId xmlns:a16="http://schemas.microsoft.com/office/drawing/2014/main" id="{5A6EBE9E-AA56-494F-99F3-37CEDF5F9BA2}"/>
              </a:ext>
            </a:extLst>
          </p:cNvPr>
          <p:cNvPicPr>
            <a:picLocks noChangeAspect="1"/>
          </p:cNvPicPr>
          <p:nvPr/>
        </p:nvPicPr>
        <p:blipFill>
          <a:blip r:embed="rId7"/>
          <a:stretch>
            <a:fillRect/>
          </a:stretch>
        </p:blipFill>
        <p:spPr>
          <a:xfrm>
            <a:off x="9443085" y="5228846"/>
            <a:ext cx="2084070" cy="1429904"/>
          </a:xfrm>
          <a:prstGeom prst="rect">
            <a:avLst/>
          </a:prstGeom>
        </p:spPr>
      </p:pic>
      <p:cxnSp>
        <p:nvCxnSpPr>
          <p:cNvPr id="9" name="直接箭头连接符 8">
            <a:extLst>
              <a:ext uri="{FF2B5EF4-FFF2-40B4-BE49-F238E27FC236}">
                <a16:creationId xmlns:a16="http://schemas.microsoft.com/office/drawing/2014/main" id="{9BFAB784-228E-4904-980F-7D25A247F8CB}"/>
              </a:ext>
            </a:extLst>
          </p:cNvPr>
          <p:cNvCxnSpPr>
            <a:cxnSpLocks/>
          </p:cNvCxnSpPr>
          <p:nvPr/>
        </p:nvCxnSpPr>
        <p:spPr>
          <a:xfrm flipH="1">
            <a:off x="7955280" y="2140268"/>
            <a:ext cx="274320" cy="393606"/>
          </a:xfrm>
          <a:prstGeom prst="straightConnector1">
            <a:avLst/>
          </a:prstGeom>
          <a:ln w="3810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 name="直接箭头连接符 9">
            <a:extLst>
              <a:ext uri="{FF2B5EF4-FFF2-40B4-BE49-F238E27FC236}">
                <a16:creationId xmlns:a16="http://schemas.microsoft.com/office/drawing/2014/main" id="{C77F6807-B5A8-4C28-8A5C-32416E4E19B1}"/>
              </a:ext>
            </a:extLst>
          </p:cNvPr>
          <p:cNvCxnSpPr>
            <a:cxnSpLocks/>
          </p:cNvCxnSpPr>
          <p:nvPr/>
        </p:nvCxnSpPr>
        <p:spPr>
          <a:xfrm flipH="1">
            <a:off x="9117796" y="1595417"/>
            <a:ext cx="1748326" cy="926803"/>
          </a:xfrm>
          <a:prstGeom prst="straightConnector1">
            <a:avLst/>
          </a:prstGeom>
          <a:ln w="3810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 name="直接箭头连接符 10">
            <a:extLst>
              <a:ext uri="{FF2B5EF4-FFF2-40B4-BE49-F238E27FC236}">
                <a16:creationId xmlns:a16="http://schemas.microsoft.com/office/drawing/2014/main" id="{2AAF53F1-09D4-485C-B7BA-C14EFBC39373}"/>
              </a:ext>
            </a:extLst>
          </p:cNvPr>
          <p:cNvCxnSpPr>
            <a:cxnSpLocks/>
          </p:cNvCxnSpPr>
          <p:nvPr/>
        </p:nvCxnSpPr>
        <p:spPr>
          <a:xfrm>
            <a:off x="7129879" y="4773727"/>
            <a:ext cx="299621" cy="385839"/>
          </a:xfrm>
          <a:prstGeom prst="straightConnector1">
            <a:avLst/>
          </a:prstGeom>
          <a:ln w="3810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 name="直接箭头连接符 11">
            <a:extLst>
              <a:ext uri="{FF2B5EF4-FFF2-40B4-BE49-F238E27FC236}">
                <a16:creationId xmlns:a16="http://schemas.microsoft.com/office/drawing/2014/main" id="{BECACE25-D3BE-449E-BD8B-43E867EE3541}"/>
              </a:ext>
            </a:extLst>
          </p:cNvPr>
          <p:cNvCxnSpPr>
            <a:cxnSpLocks/>
          </p:cNvCxnSpPr>
          <p:nvPr/>
        </p:nvCxnSpPr>
        <p:spPr>
          <a:xfrm>
            <a:off x="9414033" y="4751174"/>
            <a:ext cx="411479" cy="430943"/>
          </a:xfrm>
          <a:prstGeom prst="straightConnector1">
            <a:avLst/>
          </a:prstGeom>
          <a:ln w="3810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5" name="图片 14">
            <a:extLst>
              <a:ext uri="{FF2B5EF4-FFF2-40B4-BE49-F238E27FC236}">
                <a16:creationId xmlns:a16="http://schemas.microsoft.com/office/drawing/2014/main" id="{65926E2A-AFC9-43B8-8861-BB30901040E1}"/>
              </a:ext>
            </a:extLst>
          </p:cNvPr>
          <p:cNvPicPr>
            <a:picLocks noChangeAspect="1"/>
          </p:cNvPicPr>
          <p:nvPr/>
        </p:nvPicPr>
        <p:blipFill>
          <a:blip r:embed="rId8"/>
          <a:stretch>
            <a:fillRect/>
          </a:stretch>
        </p:blipFill>
        <p:spPr>
          <a:xfrm>
            <a:off x="391770" y="2708022"/>
            <a:ext cx="5264485" cy="393606"/>
          </a:xfrm>
          <a:prstGeom prst="rect">
            <a:avLst/>
          </a:prstGeom>
        </p:spPr>
      </p:pic>
      <p:pic>
        <p:nvPicPr>
          <p:cNvPr id="16" name="图片 15">
            <a:extLst>
              <a:ext uri="{FF2B5EF4-FFF2-40B4-BE49-F238E27FC236}">
                <a16:creationId xmlns:a16="http://schemas.microsoft.com/office/drawing/2014/main" id="{F31D1F4E-3695-490B-BD11-EA10BE18AA31}"/>
              </a:ext>
            </a:extLst>
          </p:cNvPr>
          <p:cNvPicPr>
            <a:picLocks noChangeAspect="1"/>
          </p:cNvPicPr>
          <p:nvPr/>
        </p:nvPicPr>
        <p:blipFill>
          <a:blip r:embed="rId9"/>
          <a:stretch>
            <a:fillRect/>
          </a:stretch>
        </p:blipFill>
        <p:spPr>
          <a:xfrm>
            <a:off x="391770" y="3285233"/>
            <a:ext cx="6166790" cy="786757"/>
          </a:xfrm>
          <a:prstGeom prst="rect">
            <a:avLst/>
          </a:prstGeom>
        </p:spPr>
      </p:pic>
      <p:pic>
        <p:nvPicPr>
          <p:cNvPr id="17" name="图片 16">
            <a:extLst>
              <a:ext uri="{FF2B5EF4-FFF2-40B4-BE49-F238E27FC236}">
                <a16:creationId xmlns:a16="http://schemas.microsoft.com/office/drawing/2014/main" id="{C65EB273-3BB6-4E0E-82FB-690100F83536}"/>
              </a:ext>
            </a:extLst>
          </p:cNvPr>
          <p:cNvPicPr>
            <a:picLocks noChangeAspect="1"/>
          </p:cNvPicPr>
          <p:nvPr/>
        </p:nvPicPr>
        <p:blipFill>
          <a:blip r:embed="rId10"/>
          <a:stretch>
            <a:fillRect/>
          </a:stretch>
        </p:blipFill>
        <p:spPr>
          <a:xfrm>
            <a:off x="391770" y="4208326"/>
            <a:ext cx="5495980" cy="312271"/>
          </a:xfrm>
          <a:prstGeom prst="rect">
            <a:avLst/>
          </a:prstGeom>
        </p:spPr>
      </p:pic>
      <p:sp>
        <p:nvSpPr>
          <p:cNvPr id="18" name="矩形 17">
            <a:extLst>
              <a:ext uri="{FF2B5EF4-FFF2-40B4-BE49-F238E27FC236}">
                <a16:creationId xmlns:a16="http://schemas.microsoft.com/office/drawing/2014/main" id="{D4890D70-4D9B-45AE-9CF4-B6EC2A6BFADC}"/>
              </a:ext>
            </a:extLst>
          </p:cNvPr>
          <p:cNvSpPr/>
          <p:nvPr/>
        </p:nvSpPr>
        <p:spPr>
          <a:xfrm>
            <a:off x="549948" y="2231969"/>
            <a:ext cx="5179623" cy="461665"/>
          </a:xfrm>
          <a:prstGeom prst="rect">
            <a:avLst/>
          </a:prstGeom>
        </p:spPr>
        <p:txBody>
          <a:bodyPr wrap="none">
            <a:spAutoFit/>
          </a:bodyPr>
          <a:lstStyle/>
          <a:p>
            <a:r>
              <a:rPr lang="en-US" altLang="zh-CN" sz="2400" dirty="0">
                <a:latin typeface="Times New Roman" panose="02020603050405020304" pitchFamily="18" charset="0"/>
                <a:cs typeface="Times New Roman" panose="02020603050405020304" pitchFamily="18" charset="0"/>
              </a:rPr>
              <a:t>(winter, New York, light, neutral, shorts)</a:t>
            </a:r>
            <a:endParaRPr lang="zh-CN"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3121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71BF22-A146-4120-8F66-12A2F0877D75}"/>
              </a:ext>
            </a:extLst>
          </p:cNvPr>
          <p:cNvSpPr>
            <a:spLocks noGrp="1"/>
          </p:cNvSpPr>
          <p:nvPr>
            <p:ph type="title"/>
          </p:nvPr>
        </p:nvSpPr>
        <p:spPr>
          <a:xfrm>
            <a:off x="838200" y="365125"/>
            <a:ext cx="6522720" cy="1136174"/>
          </a:xfrm>
        </p:spPr>
        <p:txBody>
          <a:bodyPr>
            <a:normAutofit fontScale="90000"/>
          </a:bodyPr>
          <a:lstStyle/>
          <a:p>
            <a:r>
              <a:rPr lang="en-US" altLang="zh-CN" dirty="0">
                <a:latin typeface="Times New Roman" panose="02020603050405020304" pitchFamily="18" charset="0"/>
                <a:cs typeface="Times New Roman" panose="02020603050405020304" pitchFamily="18" charset="0"/>
              </a:rPr>
              <a:t>USING </a:t>
            </a:r>
            <a:r>
              <a:rPr lang="en-US" altLang="zh-CN" dirty="0">
                <a:solidFill>
                  <a:srgbClr val="FF0000"/>
                </a:solidFill>
                <a:latin typeface="Times New Roman" panose="02020603050405020304" pitchFamily="18" charset="0"/>
                <a:cs typeface="Times New Roman" panose="02020603050405020304" pitchFamily="18" charset="0"/>
              </a:rPr>
              <a:t>BBNs</a:t>
            </a:r>
            <a:r>
              <a:rPr lang="en-US" altLang="zh-CN" dirty="0">
                <a:latin typeface="Times New Roman" panose="02020603050405020304" pitchFamily="18" charset="0"/>
                <a:cs typeface="Times New Roman" panose="02020603050405020304" pitchFamily="18" charset="0"/>
              </a:rPr>
              <a:t> TO FIND PROBABILITIES</a:t>
            </a:r>
            <a:endParaRPr lang="zh-CN" altLang="en-US" dirty="0">
              <a:latin typeface="Times New Roman" panose="02020603050405020304" pitchFamily="18" charset="0"/>
              <a:cs typeface="Times New Roman" panose="02020603050405020304" pitchFamily="18" charset="0"/>
            </a:endParaRPr>
          </a:p>
        </p:txBody>
      </p:sp>
      <p:pic>
        <p:nvPicPr>
          <p:cNvPr id="4" name="内容占位符 4">
            <a:extLst>
              <a:ext uri="{FF2B5EF4-FFF2-40B4-BE49-F238E27FC236}">
                <a16:creationId xmlns:a16="http://schemas.microsoft.com/office/drawing/2014/main" id="{D69C448E-4AB2-4DD8-B551-CF605305BF9C}"/>
              </a:ext>
            </a:extLst>
          </p:cNvPr>
          <p:cNvPicPr>
            <a:picLocks noChangeAspect="1"/>
          </p:cNvPicPr>
          <p:nvPr/>
        </p:nvPicPr>
        <p:blipFill>
          <a:blip r:embed="rId3"/>
          <a:stretch>
            <a:fillRect/>
          </a:stretch>
        </p:blipFill>
        <p:spPr>
          <a:xfrm>
            <a:off x="6652147" y="487045"/>
            <a:ext cx="2311824" cy="1653223"/>
          </a:xfrm>
          <a:prstGeom prst="rect">
            <a:avLst/>
          </a:prstGeom>
        </p:spPr>
      </p:pic>
      <p:pic>
        <p:nvPicPr>
          <p:cNvPr id="5" name="图片 4">
            <a:extLst>
              <a:ext uri="{FF2B5EF4-FFF2-40B4-BE49-F238E27FC236}">
                <a16:creationId xmlns:a16="http://schemas.microsoft.com/office/drawing/2014/main" id="{664B731D-177A-4345-85A8-0767B61840ED}"/>
              </a:ext>
            </a:extLst>
          </p:cNvPr>
          <p:cNvPicPr>
            <a:picLocks noChangeAspect="1"/>
          </p:cNvPicPr>
          <p:nvPr/>
        </p:nvPicPr>
        <p:blipFill>
          <a:blip r:embed="rId4"/>
          <a:stretch>
            <a:fillRect/>
          </a:stretch>
        </p:blipFill>
        <p:spPr>
          <a:xfrm>
            <a:off x="10010142" y="497501"/>
            <a:ext cx="1958628" cy="1097916"/>
          </a:xfrm>
          <a:prstGeom prst="rect">
            <a:avLst/>
          </a:prstGeom>
        </p:spPr>
      </p:pic>
      <p:pic>
        <p:nvPicPr>
          <p:cNvPr id="6" name="图片 5">
            <a:extLst>
              <a:ext uri="{FF2B5EF4-FFF2-40B4-BE49-F238E27FC236}">
                <a16:creationId xmlns:a16="http://schemas.microsoft.com/office/drawing/2014/main" id="{E63450BC-FC4C-46ED-B38B-8C89129EB11E}"/>
              </a:ext>
            </a:extLst>
          </p:cNvPr>
          <p:cNvPicPr>
            <a:picLocks noChangeAspect="1"/>
          </p:cNvPicPr>
          <p:nvPr/>
        </p:nvPicPr>
        <p:blipFill>
          <a:blip r:embed="rId5"/>
          <a:stretch>
            <a:fillRect/>
          </a:stretch>
        </p:blipFill>
        <p:spPr>
          <a:xfrm>
            <a:off x="6990398" y="2533874"/>
            <a:ext cx="3301365" cy="2301366"/>
          </a:xfrm>
          <a:prstGeom prst="rect">
            <a:avLst/>
          </a:prstGeom>
        </p:spPr>
      </p:pic>
      <p:pic>
        <p:nvPicPr>
          <p:cNvPr id="7" name="图片 6">
            <a:extLst>
              <a:ext uri="{FF2B5EF4-FFF2-40B4-BE49-F238E27FC236}">
                <a16:creationId xmlns:a16="http://schemas.microsoft.com/office/drawing/2014/main" id="{C77DD75A-EA2C-45B1-A191-813D0AB8DDA5}"/>
              </a:ext>
            </a:extLst>
          </p:cNvPr>
          <p:cNvPicPr>
            <a:picLocks noChangeAspect="1"/>
          </p:cNvPicPr>
          <p:nvPr/>
        </p:nvPicPr>
        <p:blipFill>
          <a:blip r:embed="rId6"/>
          <a:stretch>
            <a:fillRect/>
          </a:stretch>
        </p:blipFill>
        <p:spPr>
          <a:xfrm>
            <a:off x="6314976" y="5159566"/>
            <a:ext cx="2711866" cy="1508760"/>
          </a:xfrm>
          <a:prstGeom prst="rect">
            <a:avLst/>
          </a:prstGeom>
        </p:spPr>
      </p:pic>
      <p:pic>
        <p:nvPicPr>
          <p:cNvPr id="8" name="图片 7">
            <a:extLst>
              <a:ext uri="{FF2B5EF4-FFF2-40B4-BE49-F238E27FC236}">
                <a16:creationId xmlns:a16="http://schemas.microsoft.com/office/drawing/2014/main" id="{5A6EBE9E-AA56-494F-99F3-37CEDF5F9BA2}"/>
              </a:ext>
            </a:extLst>
          </p:cNvPr>
          <p:cNvPicPr>
            <a:picLocks noChangeAspect="1"/>
          </p:cNvPicPr>
          <p:nvPr/>
        </p:nvPicPr>
        <p:blipFill>
          <a:blip r:embed="rId7"/>
          <a:stretch>
            <a:fillRect/>
          </a:stretch>
        </p:blipFill>
        <p:spPr>
          <a:xfrm>
            <a:off x="9443085" y="5228846"/>
            <a:ext cx="2084070" cy="1429904"/>
          </a:xfrm>
          <a:prstGeom prst="rect">
            <a:avLst/>
          </a:prstGeom>
        </p:spPr>
      </p:pic>
      <p:cxnSp>
        <p:nvCxnSpPr>
          <p:cNvPr id="9" name="直接箭头连接符 8">
            <a:extLst>
              <a:ext uri="{FF2B5EF4-FFF2-40B4-BE49-F238E27FC236}">
                <a16:creationId xmlns:a16="http://schemas.microsoft.com/office/drawing/2014/main" id="{9BFAB784-228E-4904-980F-7D25A247F8CB}"/>
              </a:ext>
            </a:extLst>
          </p:cNvPr>
          <p:cNvCxnSpPr>
            <a:cxnSpLocks/>
          </p:cNvCxnSpPr>
          <p:nvPr/>
        </p:nvCxnSpPr>
        <p:spPr>
          <a:xfrm flipH="1">
            <a:off x="7955280" y="2140268"/>
            <a:ext cx="274320" cy="393606"/>
          </a:xfrm>
          <a:prstGeom prst="straightConnector1">
            <a:avLst/>
          </a:prstGeom>
          <a:ln w="3810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 name="直接箭头连接符 9">
            <a:extLst>
              <a:ext uri="{FF2B5EF4-FFF2-40B4-BE49-F238E27FC236}">
                <a16:creationId xmlns:a16="http://schemas.microsoft.com/office/drawing/2014/main" id="{C77F6807-B5A8-4C28-8A5C-32416E4E19B1}"/>
              </a:ext>
            </a:extLst>
          </p:cNvPr>
          <p:cNvCxnSpPr>
            <a:cxnSpLocks/>
          </p:cNvCxnSpPr>
          <p:nvPr/>
        </p:nvCxnSpPr>
        <p:spPr>
          <a:xfrm flipH="1">
            <a:off x="9117796" y="1595417"/>
            <a:ext cx="1748326" cy="926803"/>
          </a:xfrm>
          <a:prstGeom prst="straightConnector1">
            <a:avLst/>
          </a:prstGeom>
          <a:ln w="3810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 name="直接箭头连接符 10">
            <a:extLst>
              <a:ext uri="{FF2B5EF4-FFF2-40B4-BE49-F238E27FC236}">
                <a16:creationId xmlns:a16="http://schemas.microsoft.com/office/drawing/2014/main" id="{2AAF53F1-09D4-485C-B7BA-C14EFBC39373}"/>
              </a:ext>
            </a:extLst>
          </p:cNvPr>
          <p:cNvCxnSpPr>
            <a:cxnSpLocks/>
          </p:cNvCxnSpPr>
          <p:nvPr/>
        </p:nvCxnSpPr>
        <p:spPr>
          <a:xfrm>
            <a:off x="7129879" y="4773727"/>
            <a:ext cx="299621" cy="385839"/>
          </a:xfrm>
          <a:prstGeom prst="straightConnector1">
            <a:avLst/>
          </a:prstGeom>
          <a:ln w="3810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 name="直接箭头连接符 11">
            <a:extLst>
              <a:ext uri="{FF2B5EF4-FFF2-40B4-BE49-F238E27FC236}">
                <a16:creationId xmlns:a16="http://schemas.microsoft.com/office/drawing/2014/main" id="{BECACE25-D3BE-449E-BD8B-43E867EE3541}"/>
              </a:ext>
            </a:extLst>
          </p:cNvPr>
          <p:cNvCxnSpPr>
            <a:cxnSpLocks/>
          </p:cNvCxnSpPr>
          <p:nvPr/>
        </p:nvCxnSpPr>
        <p:spPr>
          <a:xfrm>
            <a:off x="9414033" y="4751174"/>
            <a:ext cx="411479" cy="430943"/>
          </a:xfrm>
          <a:prstGeom prst="straightConnector1">
            <a:avLst/>
          </a:prstGeom>
          <a:ln w="3810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9" name="图片 18">
            <a:extLst>
              <a:ext uri="{FF2B5EF4-FFF2-40B4-BE49-F238E27FC236}">
                <a16:creationId xmlns:a16="http://schemas.microsoft.com/office/drawing/2014/main" id="{8C5D041E-1AE1-4AB3-A310-154D45B44D62}"/>
              </a:ext>
            </a:extLst>
          </p:cNvPr>
          <p:cNvPicPr>
            <a:picLocks noChangeAspect="1"/>
          </p:cNvPicPr>
          <p:nvPr/>
        </p:nvPicPr>
        <p:blipFill>
          <a:blip r:embed="rId8"/>
          <a:stretch>
            <a:fillRect/>
          </a:stretch>
        </p:blipFill>
        <p:spPr>
          <a:xfrm>
            <a:off x="441306" y="1663215"/>
            <a:ext cx="2833601" cy="367019"/>
          </a:xfrm>
          <a:prstGeom prst="rect">
            <a:avLst/>
          </a:prstGeom>
        </p:spPr>
      </p:pic>
      <p:pic>
        <p:nvPicPr>
          <p:cNvPr id="21" name="图片 20">
            <a:extLst>
              <a:ext uri="{FF2B5EF4-FFF2-40B4-BE49-F238E27FC236}">
                <a16:creationId xmlns:a16="http://schemas.microsoft.com/office/drawing/2014/main" id="{A8B28DD0-6C66-401B-BE9A-CE61C6C02F32}"/>
              </a:ext>
            </a:extLst>
          </p:cNvPr>
          <p:cNvPicPr>
            <a:picLocks noChangeAspect="1"/>
          </p:cNvPicPr>
          <p:nvPr/>
        </p:nvPicPr>
        <p:blipFill>
          <a:blip r:embed="rId9"/>
          <a:stretch>
            <a:fillRect/>
          </a:stretch>
        </p:blipFill>
        <p:spPr>
          <a:xfrm>
            <a:off x="600540" y="2140268"/>
            <a:ext cx="5631179" cy="3145840"/>
          </a:xfrm>
          <a:prstGeom prst="rect">
            <a:avLst/>
          </a:prstGeom>
        </p:spPr>
      </p:pic>
      <p:pic>
        <p:nvPicPr>
          <p:cNvPr id="22" name="图片 21">
            <a:extLst>
              <a:ext uri="{FF2B5EF4-FFF2-40B4-BE49-F238E27FC236}">
                <a16:creationId xmlns:a16="http://schemas.microsoft.com/office/drawing/2014/main" id="{98D8251F-326E-4E7D-974D-6E656D791979}"/>
              </a:ext>
            </a:extLst>
          </p:cNvPr>
          <p:cNvPicPr>
            <a:picLocks noChangeAspect="1"/>
          </p:cNvPicPr>
          <p:nvPr/>
        </p:nvPicPr>
        <p:blipFill>
          <a:blip r:embed="rId10"/>
          <a:stretch>
            <a:fillRect/>
          </a:stretch>
        </p:blipFill>
        <p:spPr>
          <a:xfrm>
            <a:off x="441306" y="5408568"/>
            <a:ext cx="5631180" cy="859821"/>
          </a:xfrm>
          <a:prstGeom prst="rect">
            <a:avLst/>
          </a:prstGeom>
        </p:spPr>
      </p:pic>
    </p:spTree>
    <p:extLst>
      <p:ext uri="{BB962C8B-B14F-4D97-AF65-F5344CB8AC3E}">
        <p14:creationId xmlns:p14="http://schemas.microsoft.com/office/powerpoint/2010/main" val="33391136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8A0772A1-BCFB-49D0-A515-F9A46B3E05DA}"/>
              </a:ext>
            </a:extLst>
          </p:cNvPr>
          <p:cNvPicPr>
            <a:picLocks noChangeAspect="1"/>
          </p:cNvPicPr>
          <p:nvPr/>
        </p:nvPicPr>
        <p:blipFill>
          <a:blip r:embed="rId3"/>
          <a:stretch>
            <a:fillRect/>
          </a:stretch>
        </p:blipFill>
        <p:spPr>
          <a:xfrm>
            <a:off x="441306" y="3873122"/>
            <a:ext cx="7207031" cy="2536145"/>
          </a:xfrm>
          <a:prstGeom prst="rect">
            <a:avLst/>
          </a:prstGeom>
        </p:spPr>
      </p:pic>
      <p:sp>
        <p:nvSpPr>
          <p:cNvPr id="2" name="标题 1">
            <a:extLst>
              <a:ext uri="{FF2B5EF4-FFF2-40B4-BE49-F238E27FC236}">
                <a16:creationId xmlns:a16="http://schemas.microsoft.com/office/drawing/2014/main" id="{6171BF22-A146-4120-8F66-12A2F0877D75}"/>
              </a:ext>
            </a:extLst>
          </p:cNvPr>
          <p:cNvSpPr>
            <a:spLocks noGrp="1"/>
          </p:cNvSpPr>
          <p:nvPr>
            <p:ph type="title"/>
          </p:nvPr>
        </p:nvSpPr>
        <p:spPr>
          <a:xfrm>
            <a:off x="838200" y="365125"/>
            <a:ext cx="6522720" cy="1136174"/>
          </a:xfrm>
        </p:spPr>
        <p:txBody>
          <a:bodyPr>
            <a:normAutofit fontScale="90000"/>
          </a:bodyPr>
          <a:lstStyle/>
          <a:p>
            <a:r>
              <a:rPr lang="en-US" altLang="zh-CN" dirty="0">
                <a:latin typeface="Times New Roman" panose="02020603050405020304" pitchFamily="18" charset="0"/>
                <a:cs typeface="Times New Roman" panose="02020603050405020304" pitchFamily="18" charset="0"/>
              </a:rPr>
              <a:t>USING </a:t>
            </a:r>
            <a:r>
              <a:rPr lang="en-US" altLang="zh-CN" dirty="0">
                <a:solidFill>
                  <a:srgbClr val="FF0000"/>
                </a:solidFill>
                <a:latin typeface="Times New Roman" panose="02020603050405020304" pitchFamily="18" charset="0"/>
                <a:cs typeface="Times New Roman" panose="02020603050405020304" pitchFamily="18" charset="0"/>
              </a:rPr>
              <a:t>BBNs</a:t>
            </a:r>
            <a:r>
              <a:rPr lang="en-US" altLang="zh-CN" dirty="0">
                <a:latin typeface="Times New Roman" panose="02020603050405020304" pitchFamily="18" charset="0"/>
                <a:cs typeface="Times New Roman" panose="02020603050405020304" pitchFamily="18" charset="0"/>
              </a:rPr>
              <a:t> TO FIND PROBABILITIES</a:t>
            </a:r>
            <a:endParaRPr lang="zh-CN" altLang="en-US" dirty="0">
              <a:latin typeface="Times New Roman" panose="02020603050405020304" pitchFamily="18" charset="0"/>
              <a:cs typeface="Times New Roman" panose="02020603050405020304" pitchFamily="18" charset="0"/>
            </a:endParaRPr>
          </a:p>
        </p:txBody>
      </p:sp>
      <p:pic>
        <p:nvPicPr>
          <p:cNvPr id="4" name="内容占位符 4">
            <a:extLst>
              <a:ext uri="{FF2B5EF4-FFF2-40B4-BE49-F238E27FC236}">
                <a16:creationId xmlns:a16="http://schemas.microsoft.com/office/drawing/2014/main" id="{D69C448E-4AB2-4DD8-B551-CF605305BF9C}"/>
              </a:ext>
            </a:extLst>
          </p:cNvPr>
          <p:cNvPicPr>
            <a:picLocks noChangeAspect="1"/>
          </p:cNvPicPr>
          <p:nvPr/>
        </p:nvPicPr>
        <p:blipFill>
          <a:blip r:embed="rId4"/>
          <a:stretch>
            <a:fillRect/>
          </a:stretch>
        </p:blipFill>
        <p:spPr>
          <a:xfrm>
            <a:off x="6652147" y="487045"/>
            <a:ext cx="2311824" cy="1653223"/>
          </a:xfrm>
          <a:prstGeom prst="rect">
            <a:avLst/>
          </a:prstGeom>
        </p:spPr>
      </p:pic>
      <p:pic>
        <p:nvPicPr>
          <p:cNvPr id="5" name="图片 4">
            <a:extLst>
              <a:ext uri="{FF2B5EF4-FFF2-40B4-BE49-F238E27FC236}">
                <a16:creationId xmlns:a16="http://schemas.microsoft.com/office/drawing/2014/main" id="{664B731D-177A-4345-85A8-0767B61840ED}"/>
              </a:ext>
            </a:extLst>
          </p:cNvPr>
          <p:cNvPicPr>
            <a:picLocks noChangeAspect="1"/>
          </p:cNvPicPr>
          <p:nvPr/>
        </p:nvPicPr>
        <p:blipFill>
          <a:blip r:embed="rId5"/>
          <a:stretch>
            <a:fillRect/>
          </a:stretch>
        </p:blipFill>
        <p:spPr>
          <a:xfrm>
            <a:off x="10010142" y="497501"/>
            <a:ext cx="1958628" cy="1097916"/>
          </a:xfrm>
          <a:prstGeom prst="rect">
            <a:avLst/>
          </a:prstGeom>
        </p:spPr>
      </p:pic>
      <p:pic>
        <p:nvPicPr>
          <p:cNvPr id="6" name="图片 5">
            <a:extLst>
              <a:ext uri="{FF2B5EF4-FFF2-40B4-BE49-F238E27FC236}">
                <a16:creationId xmlns:a16="http://schemas.microsoft.com/office/drawing/2014/main" id="{E63450BC-FC4C-46ED-B38B-8C89129EB11E}"/>
              </a:ext>
            </a:extLst>
          </p:cNvPr>
          <p:cNvPicPr>
            <a:picLocks noChangeAspect="1"/>
          </p:cNvPicPr>
          <p:nvPr/>
        </p:nvPicPr>
        <p:blipFill>
          <a:blip r:embed="rId6"/>
          <a:stretch>
            <a:fillRect/>
          </a:stretch>
        </p:blipFill>
        <p:spPr>
          <a:xfrm>
            <a:off x="6990398" y="2533874"/>
            <a:ext cx="3301365" cy="2301366"/>
          </a:xfrm>
          <a:prstGeom prst="rect">
            <a:avLst/>
          </a:prstGeom>
        </p:spPr>
      </p:pic>
      <p:pic>
        <p:nvPicPr>
          <p:cNvPr id="7" name="图片 6">
            <a:extLst>
              <a:ext uri="{FF2B5EF4-FFF2-40B4-BE49-F238E27FC236}">
                <a16:creationId xmlns:a16="http://schemas.microsoft.com/office/drawing/2014/main" id="{C77DD75A-EA2C-45B1-A191-813D0AB8DDA5}"/>
              </a:ext>
            </a:extLst>
          </p:cNvPr>
          <p:cNvPicPr>
            <a:picLocks noChangeAspect="1"/>
          </p:cNvPicPr>
          <p:nvPr/>
        </p:nvPicPr>
        <p:blipFill>
          <a:blip r:embed="rId7"/>
          <a:stretch>
            <a:fillRect/>
          </a:stretch>
        </p:blipFill>
        <p:spPr>
          <a:xfrm>
            <a:off x="6314976" y="5159566"/>
            <a:ext cx="2711866" cy="1508760"/>
          </a:xfrm>
          <a:prstGeom prst="rect">
            <a:avLst/>
          </a:prstGeom>
        </p:spPr>
      </p:pic>
      <p:pic>
        <p:nvPicPr>
          <p:cNvPr id="8" name="图片 7">
            <a:extLst>
              <a:ext uri="{FF2B5EF4-FFF2-40B4-BE49-F238E27FC236}">
                <a16:creationId xmlns:a16="http://schemas.microsoft.com/office/drawing/2014/main" id="{5A6EBE9E-AA56-494F-99F3-37CEDF5F9BA2}"/>
              </a:ext>
            </a:extLst>
          </p:cNvPr>
          <p:cNvPicPr>
            <a:picLocks noChangeAspect="1"/>
          </p:cNvPicPr>
          <p:nvPr/>
        </p:nvPicPr>
        <p:blipFill>
          <a:blip r:embed="rId8"/>
          <a:stretch>
            <a:fillRect/>
          </a:stretch>
        </p:blipFill>
        <p:spPr>
          <a:xfrm>
            <a:off x="9443085" y="5228846"/>
            <a:ext cx="2084070" cy="1429904"/>
          </a:xfrm>
          <a:prstGeom prst="rect">
            <a:avLst/>
          </a:prstGeom>
        </p:spPr>
      </p:pic>
      <p:cxnSp>
        <p:nvCxnSpPr>
          <p:cNvPr id="9" name="直接箭头连接符 8">
            <a:extLst>
              <a:ext uri="{FF2B5EF4-FFF2-40B4-BE49-F238E27FC236}">
                <a16:creationId xmlns:a16="http://schemas.microsoft.com/office/drawing/2014/main" id="{9BFAB784-228E-4904-980F-7D25A247F8CB}"/>
              </a:ext>
            </a:extLst>
          </p:cNvPr>
          <p:cNvCxnSpPr>
            <a:cxnSpLocks/>
          </p:cNvCxnSpPr>
          <p:nvPr/>
        </p:nvCxnSpPr>
        <p:spPr>
          <a:xfrm flipH="1">
            <a:off x="7955280" y="2140268"/>
            <a:ext cx="274320" cy="393606"/>
          </a:xfrm>
          <a:prstGeom prst="straightConnector1">
            <a:avLst/>
          </a:prstGeom>
          <a:ln w="3810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 name="直接箭头连接符 9">
            <a:extLst>
              <a:ext uri="{FF2B5EF4-FFF2-40B4-BE49-F238E27FC236}">
                <a16:creationId xmlns:a16="http://schemas.microsoft.com/office/drawing/2014/main" id="{C77F6807-B5A8-4C28-8A5C-32416E4E19B1}"/>
              </a:ext>
            </a:extLst>
          </p:cNvPr>
          <p:cNvCxnSpPr>
            <a:cxnSpLocks/>
          </p:cNvCxnSpPr>
          <p:nvPr/>
        </p:nvCxnSpPr>
        <p:spPr>
          <a:xfrm flipH="1">
            <a:off x="9117796" y="1595417"/>
            <a:ext cx="1748326" cy="926803"/>
          </a:xfrm>
          <a:prstGeom prst="straightConnector1">
            <a:avLst/>
          </a:prstGeom>
          <a:ln w="3810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 name="直接箭头连接符 10">
            <a:extLst>
              <a:ext uri="{FF2B5EF4-FFF2-40B4-BE49-F238E27FC236}">
                <a16:creationId xmlns:a16="http://schemas.microsoft.com/office/drawing/2014/main" id="{2AAF53F1-09D4-485C-B7BA-C14EFBC39373}"/>
              </a:ext>
            </a:extLst>
          </p:cNvPr>
          <p:cNvCxnSpPr>
            <a:cxnSpLocks/>
          </p:cNvCxnSpPr>
          <p:nvPr/>
        </p:nvCxnSpPr>
        <p:spPr>
          <a:xfrm>
            <a:off x="7129879" y="4773727"/>
            <a:ext cx="299621" cy="385839"/>
          </a:xfrm>
          <a:prstGeom prst="straightConnector1">
            <a:avLst/>
          </a:prstGeom>
          <a:ln w="3810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 name="直接箭头连接符 11">
            <a:extLst>
              <a:ext uri="{FF2B5EF4-FFF2-40B4-BE49-F238E27FC236}">
                <a16:creationId xmlns:a16="http://schemas.microsoft.com/office/drawing/2014/main" id="{BECACE25-D3BE-449E-BD8B-43E867EE3541}"/>
              </a:ext>
            </a:extLst>
          </p:cNvPr>
          <p:cNvCxnSpPr>
            <a:cxnSpLocks/>
          </p:cNvCxnSpPr>
          <p:nvPr/>
        </p:nvCxnSpPr>
        <p:spPr>
          <a:xfrm>
            <a:off x="9414033" y="4751174"/>
            <a:ext cx="411479" cy="430943"/>
          </a:xfrm>
          <a:prstGeom prst="straightConnector1">
            <a:avLst/>
          </a:prstGeom>
          <a:ln w="3810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9" name="图片 18">
            <a:extLst>
              <a:ext uri="{FF2B5EF4-FFF2-40B4-BE49-F238E27FC236}">
                <a16:creationId xmlns:a16="http://schemas.microsoft.com/office/drawing/2014/main" id="{8C5D041E-1AE1-4AB3-A310-154D45B44D62}"/>
              </a:ext>
            </a:extLst>
          </p:cNvPr>
          <p:cNvPicPr>
            <a:picLocks noChangeAspect="1"/>
          </p:cNvPicPr>
          <p:nvPr/>
        </p:nvPicPr>
        <p:blipFill>
          <a:blip r:embed="rId9"/>
          <a:stretch>
            <a:fillRect/>
          </a:stretch>
        </p:blipFill>
        <p:spPr>
          <a:xfrm>
            <a:off x="441306" y="1663215"/>
            <a:ext cx="2833601" cy="367019"/>
          </a:xfrm>
          <a:prstGeom prst="rect">
            <a:avLst/>
          </a:prstGeom>
        </p:spPr>
      </p:pic>
      <p:pic>
        <p:nvPicPr>
          <p:cNvPr id="3" name="图片 2">
            <a:extLst>
              <a:ext uri="{FF2B5EF4-FFF2-40B4-BE49-F238E27FC236}">
                <a16:creationId xmlns:a16="http://schemas.microsoft.com/office/drawing/2014/main" id="{09B81C95-9ABD-4862-B455-CC8100CDA590}"/>
              </a:ext>
            </a:extLst>
          </p:cNvPr>
          <p:cNvPicPr>
            <a:picLocks noChangeAspect="1"/>
          </p:cNvPicPr>
          <p:nvPr/>
        </p:nvPicPr>
        <p:blipFill>
          <a:blip r:embed="rId10"/>
          <a:stretch>
            <a:fillRect/>
          </a:stretch>
        </p:blipFill>
        <p:spPr>
          <a:xfrm>
            <a:off x="361835" y="2285090"/>
            <a:ext cx="2524427" cy="497568"/>
          </a:xfrm>
          <a:prstGeom prst="rect">
            <a:avLst/>
          </a:prstGeom>
        </p:spPr>
      </p:pic>
      <p:pic>
        <p:nvPicPr>
          <p:cNvPr id="13" name="图片 12">
            <a:extLst>
              <a:ext uri="{FF2B5EF4-FFF2-40B4-BE49-F238E27FC236}">
                <a16:creationId xmlns:a16="http://schemas.microsoft.com/office/drawing/2014/main" id="{0D60ABA4-3A87-4785-BFC3-0DEA064EFA15}"/>
              </a:ext>
            </a:extLst>
          </p:cNvPr>
          <p:cNvPicPr>
            <a:picLocks noChangeAspect="1"/>
          </p:cNvPicPr>
          <p:nvPr/>
        </p:nvPicPr>
        <p:blipFill>
          <a:blip r:embed="rId11"/>
          <a:stretch>
            <a:fillRect/>
          </a:stretch>
        </p:blipFill>
        <p:spPr>
          <a:xfrm>
            <a:off x="3344912" y="1614376"/>
            <a:ext cx="1333768" cy="380124"/>
          </a:xfrm>
          <a:prstGeom prst="rect">
            <a:avLst/>
          </a:prstGeom>
        </p:spPr>
      </p:pic>
      <p:pic>
        <p:nvPicPr>
          <p:cNvPr id="14" name="图片 13">
            <a:extLst>
              <a:ext uri="{FF2B5EF4-FFF2-40B4-BE49-F238E27FC236}">
                <a16:creationId xmlns:a16="http://schemas.microsoft.com/office/drawing/2014/main" id="{D3A7AD1A-7F91-4F91-9E11-74F15A55CB46}"/>
              </a:ext>
            </a:extLst>
          </p:cNvPr>
          <p:cNvPicPr>
            <a:picLocks noChangeAspect="1"/>
          </p:cNvPicPr>
          <p:nvPr/>
        </p:nvPicPr>
        <p:blipFill>
          <a:blip r:embed="rId12"/>
          <a:stretch>
            <a:fillRect/>
          </a:stretch>
        </p:blipFill>
        <p:spPr>
          <a:xfrm>
            <a:off x="2608585" y="2140268"/>
            <a:ext cx="2806421" cy="831532"/>
          </a:xfrm>
          <a:prstGeom prst="rect">
            <a:avLst/>
          </a:prstGeom>
        </p:spPr>
      </p:pic>
      <p:pic>
        <p:nvPicPr>
          <p:cNvPr id="24" name="图片 23">
            <a:extLst>
              <a:ext uri="{FF2B5EF4-FFF2-40B4-BE49-F238E27FC236}">
                <a16:creationId xmlns:a16="http://schemas.microsoft.com/office/drawing/2014/main" id="{F1ED0656-A74B-4C75-B6EB-A812C7AAB03B}"/>
              </a:ext>
            </a:extLst>
          </p:cNvPr>
          <p:cNvPicPr>
            <a:picLocks noChangeAspect="1"/>
          </p:cNvPicPr>
          <p:nvPr/>
        </p:nvPicPr>
        <p:blipFill>
          <a:blip r:embed="rId13"/>
          <a:stretch>
            <a:fillRect/>
          </a:stretch>
        </p:blipFill>
        <p:spPr>
          <a:xfrm>
            <a:off x="2608585" y="3214495"/>
            <a:ext cx="2070095" cy="334301"/>
          </a:xfrm>
          <a:prstGeom prst="rect">
            <a:avLst/>
          </a:prstGeom>
        </p:spPr>
      </p:pic>
      <p:cxnSp>
        <p:nvCxnSpPr>
          <p:cNvPr id="18" name="直接箭头连接符 8">
            <a:extLst>
              <a:ext uri="{FF2B5EF4-FFF2-40B4-BE49-F238E27FC236}">
                <a16:creationId xmlns:a16="http://schemas.microsoft.com/office/drawing/2014/main" id="{273F5409-CE8C-1745-A155-FC939E3E5E94}"/>
              </a:ext>
            </a:extLst>
          </p:cNvPr>
          <p:cNvCxnSpPr>
            <a:cxnSpLocks/>
          </p:cNvCxnSpPr>
          <p:nvPr/>
        </p:nvCxnSpPr>
        <p:spPr>
          <a:xfrm flipV="1">
            <a:off x="5507871" y="2652250"/>
            <a:ext cx="0" cy="1508270"/>
          </a:xfrm>
          <a:prstGeom prst="straightConnector1">
            <a:avLst/>
          </a:prstGeom>
          <a:ln w="3810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22977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6EFCA87-9BCB-4753-8A38-BE7FD1C6D10E}"/>
              </a:ext>
            </a:extLst>
          </p:cNvPr>
          <p:cNvSpPr>
            <a:spLocks noGrp="1"/>
          </p:cNvSpPr>
          <p:nvPr>
            <p:ph type="title"/>
          </p:nvPr>
        </p:nvSpPr>
        <p:spPr/>
        <p:txBody>
          <a:bodyPr/>
          <a:lstStyle/>
          <a:p>
            <a:r>
              <a:rPr lang="en-US" altLang="zh-CN" dirty="0" err="1"/>
              <a:t>Disscuss</a:t>
            </a:r>
            <a:endParaRPr lang="zh-CN" altLang="en-US" dirty="0"/>
          </a:p>
        </p:txBody>
      </p:sp>
      <p:sp>
        <p:nvSpPr>
          <p:cNvPr id="3" name="内容占位符 2">
            <a:extLst>
              <a:ext uri="{FF2B5EF4-FFF2-40B4-BE49-F238E27FC236}">
                <a16:creationId xmlns:a16="http://schemas.microsoft.com/office/drawing/2014/main" id="{233270F9-C013-44E1-959A-D07984D3B619}"/>
              </a:ext>
            </a:extLst>
          </p:cNvPr>
          <p:cNvSpPr>
            <a:spLocks noGrp="1"/>
          </p:cNvSpPr>
          <p:nvPr>
            <p:ph idx="1"/>
          </p:nvPr>
        </p:nvSpPr>
        <p:spPr/>
        <p:txBody>
          <a:bodyPr/>
          <a:lstStyle/>
          <a:p>
            <a:r>
              <a:rPr lang="en-US" altLang="zh-CN" dirty="0"/>
              <a:t>when some of the field values in a probability table are hidden or unknown, then we need to turn to other methods, with the goal of filling in all the entries in the local probability distribution table</a:t>
            </a:r>
          </a:p>
          <a:p>
            <a:r>
              <a:rPr lang="en-US" altLang="zh-CN" dirty="0"/>
              <a:t>Discern the unknown structure of Bayes nets by studying the dependence and independence relationships among the observed variable values. </a:t>
            </a:r>
            <a:endParaRPr lang="zh-CN" altLang="en-US" dirty="0"/>
          </a:p>
        </p:txBody>
      </p:sp>
    </p:spTree>
    <p:extLst>
      <p:ext uri="{BB962C8B-B14F-4D97-AF65-F5344CB8AC3E}">
        <p14:creationId xmlns:p14="http://schemas.microsoft.com/office/powerpoint/2010/main" val="104085604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BCF69C-DF9E-4D57-B345-EEACA30D80AF}"/>
              </a:ext>
            </a:extLst>
          </p:cNvPr>
          <p:cNvSpPr>
            <a:spLocks noGrp="1"/>
          </p:cNvSpPr>
          <p:nvPr>
            <p:ph type="title"/>
          </p:nvPr>
        </p:nvSpPr>
        <p:spPr>
          <a:xfrm>
            <a:off x="762000" y="365125"/>
            <a:ext cx="10591800" cy="815975"/>
          </a:xfrm>
        </p:spPr>
        <p:txBody>
          <a:bodyPr/>
          <a:lstStyle/>
          <a:p>
            <a:r>
              <a:rPr lang="en-US" altLang="zh-CN" dirty="0"/>
              <a:t>Summary</a:t>
            </a:r>
            <a:endParaRPr lang="zh-CN" altLang="en-US" dirty="0"/>
          </a:p>
        </p:txBody>
      </p:sp>
      <p:sp>
        <p:nvSpPr>
          <p:cNvPr id="3" name="内容占位符 2">
            <a:extLst>
              <a:ext uri="{FF2B5EF4-FFF2-40B4-BE49-F238E27FC236}">
                <a16:creationId xmlns:a16="http://schemas.microsoft.com/office/drawing/2014/main" id="{3A85E723-6C29-4DDF-82B7-88B9B2A80C5A}"/>
              </a:ext>
            </a:extLst>
          </p:cNvPr>
          <p:cNvSpPr>
            <a:spLocks noGrp="1"/>
          </p:cNvSpPr>
          <p:nvPr>
            <p:ph idx="1"/>
          </p:nvPr>
        </p:nvSpPr>
        <p:spPr>
          <a:xfrm>
            <a:off x="579120" y="1505585"/>
            <a:ext cx="11140440" cy="4351338"/>
          </a:xfrm>
        </p:spPr>
        <p:txBody>
          <a:bodyPr>
            <a:normAutofit/>
          </a:bodyPr>
          <a:lstStyle/>
          <a:p>
            <a:r>
              <a:rPr lang="en-US" altLang="zh-CN" dirty="0">
                <a:latin typeface="Times New Roman" panose="02020603050405020304" pitchFamily="18" charset="0"/>
                <a:cs typeface="Times New Roman" panose="02020603050405020304" pitchFamily="18" charset="0"/>
              </a:rPr>
              <a:t>Given random variables X</a:t>
            </a:r>
            <a:r>
              <a:rPr lang="en-US" altLang="zh-CN" baseline="-25000" dirty="0">
                <a:latin typeface="Times New Roman" panose="02020603050405020304" pitchFamily="18" charset="0"/>
                <a:cs typeface="Times New Roman" panose="02020603050405020304" pitchFamily="18" charset="0"/>
              </a:rPr>
              <a:t>1</a:t>
            </a:r>
            <a:r>
              <a:rPr lang="en-US" altLang="zh-CN" dirty="0">
                <a:latin typeface="Times New Roman" panose="02020603050405020304" pitchFamily="18" charset="0"/>
                <a:cs typeface="Times New Roman" panose="02020603050405020304" pitchFamily="18" charset="0"/>
              </a:rPr>
              <a:t>, X</a:t>
            </a:r>
            <a:r>
              <a:rPr lang="en-US" altLang="zh-CN" baseline="-25000" dirty="0">
                <a:latin typeface="Times New Roman" panose="02020603050405020304" pitchFamily="18" charset="0"/>
                <a:cs typeface="Times New Roman" panose="02020603050405020304" pitchFamily="18" charset="0"/>
              </a:rPr>
              <a:t>2</a:t>
            </a:r>
            <a:r>
              <a:rPr lang="en-US" altLang="zh-CN" dirty="0">
                <a:latin typeface="Times New Roman" panose="02020603050405020304" pitchFamily="18" charset="0"/>
                <a:cs typeface="Times New Roman" panose="02020603050405020304" pitchFamily="18" charset="0"/>
              </a:rPr>
              <a:t>, … , </a:t>
            </a:r>
            <a:r>
              <a:rPr lang="en-US" altLang="zh-CN" dirty="0" err="1">
                <a:latin typeface="Times New Roman" panose="02020603050405020304" pitchFamily="18" charset="0"/>
                <a:cs typeface="Times New Roman" panose="02020603050405020304" pitchFamily="18" charset="0"/>
              </a:rPr>
              <a:t>X</a:t>
            </a:r>
            <a:r>
              <a:rPr lang="en-US" altLang="zh-CN" baseline="-25000" dirty="0" err="1">
                <a:latin typeface="Times New Roman" panose="02020603050405020304" pitchFamily="18" charset="0"/>
                <a:cs typeface="Times New Roman" panose="02020603050405020304" pitchFamily="18" charset="0"/>
              </a:rPr>
              <a:t>m</a:t>
            </a:r>
            <a:r>
              <a:rPr lang="en-US" altLang="zh-CN" dirty="0">
                <a:latin typeface="Times New Roman" panose="02020603050405020304" pitchFamily="18" charset="0"/>
                <a:cs typeface="Times New Roman" panose="02020603050405020304" pitchFamily="18" charset="0"/>
              </a:rPr>
              <a:t>, with each X</a:t>
            </a:r>
            <a:r>
              <a:rPr lang="en-US" altLang="zh-CN" i="1" baseline="-25000" dirty="0">
                <a:latin typeface="Times New Roman" panose="02020603050405020304" pitchFamily="18" charset="0"/>
                <a:cs typeface="Times New Roman" panose="02020603050405020304" pitchFamily="18" charset="0"/>
              </a:rPr>
              <a:t>i</a:t>
            </a:r>
            <a:r>
              <a:rPr lang="en-US" altLang="zh-CN" dirty="0">
                <a:latin typeface="Times New Roman" panose="02020603050405020304" pitchFamily="18" charset="0"/>
                <a:cs typeface="Times New Roman" panose="02020603050405020304" pitchFamily="18" charset="0"/>
              </a:rPr>
              <a:t> defined on space </a:t>
            </a:r>
            <a:r>
              <a:rPr lang="en-US" altLang="zh-CN" i="1" dirty="0" err="1">
                <a:latin typeface="Times New Roman" panose="02020603050405020304" pitchFamily="18" charset="0"/>
                <a:cs typeface="Times New Roman" panose="02020603050405020304" pitchFamily="18" charset="0"/>
              </a:rPr>
              <a:t>S</a:t>
            </a:r>
            <a:r>
              <a:rPr lang="en-US" altLang="zh-CN" baseline="-25000" dirty="0" err="1">
                <a:latin typeface="Times New Roman" panose="02020603050405020304" pitchFamily="18" charset="0"/>
                <a:cs typeface="Times New Roman" panose="02020603050405020304" pitchFamily="18" charset="0"/>
              </a:rPr>
              <a:t>X</a:t>
            </a:r>
            <a:r>
              <a:rPr lang="en-US" altLang="zh-CN" i="1" baseline="-25000" dirty="0" err="1">
                <a:latin typeface="Times New Roman" panose="02020603050405020304" pitchFamily="18" charset="0"/>
                <a:cs typeface="Times New Roman" panose="02020603050405020304" pitchFamily="18" charset="0"/>
              </a:rPr>
              <a:t>i</a:t>
            </a:r>
            <a:r>
              <a:rPr lang="en-US" altLang="zh-CN" dirty="0">
                <a:latin typeface="Times New Roman" panose="02020603050405020304" pitchFamily="18" charset="0"/>
                <a:cs typeface="Times New Roman" panose="02020603050405020304" pitchFamily="18" charset="0"/>
              </a:rPr>
              <a:t> . Then their joint space is defined as the Cartesian product </a:t>
            </a:r>
            <a:r>
              <a:rPr lang="en-US" altLang="zh-CN" i="1" dirty="0">
                <a:latin typeface="Times New Roman" panose="02020603050405020304" pitchFamily="18" charset="0"/>
                <a:cs typeface="Times New Roman" panose="02020603050405020304" pitchFamily="18" charset="0"/>
              </a:rPr>
              <a:t>S</a:t>
            </a:r>
            <a:r>
              <a:rPr lang="en-US" altLang="zh-CN" baseline="-25000" dirty="0">
                <a:latin typeface="Times New Roman" panose="02020603050405020304" pitchFamily="18" charset="0"/>
                <a:cs typeface="Times New Roman" panose="02020603050405020304" pitchFamily="18" charset="0"/>
              </a:rPr>
              <a:t>X1</a:t>
            </a:r>
            <a:r>
              <a:rPr lang="en-US" altLang="zh-CN" dirty="0">
                <a:latin typeface="Times New Roman" panose="02020603050405020304" pitchFamily="18" charset="0"/>
                <a:cs typeface="Times New Roman" panose="02020603050405020304" pitchFamily="18" charset="0"/>
              </a:rPr>
              <a:t>×</a:t>
            </a:r>
            <a:r>
              <a:rPr lang="en-US" altLang="zh-CN" i="1" dirty="0">
                <a:latin typeface="Times New Roman" panose="02020603050405020304" pitchFamily="18" charset="0"/>
                <a:cs typeface="Times New Roman" panose="02020603050405020304" pitchFamily="18" charset="0"/>
              </a:rPr>
              <a:t>S</a:t>
            </a:r>
            <a:r>
              <a:rPr lang="en-US" altLang="zh-CN" baseline="-25000" dirty="0">
                <a:latin typeface="Times New Roman" panose="02020603050405020304" pitchFamily="18" charset="0"/>
                <a:cs typeface="Times New Roman" panose="02020603050405020304" pitchFamily="18" charset="0"/>
              </a:rPr>
              <a:t>X2</a:t>
            </a:r>
            <a:r>
              <a:rPr lang="en-US" altLang="zh-CN" dirty="0">
                <a:latin typeface="Times New Roman" panose="02020603050405020304" pitchFamily="18" charset="0"/>
                <a:cs typeface="Times New Roman" panose="02020603050405020304" pitchFamily="18" charset="0"/>
              </a:rPr>
              <a:t>×···×</a:t>
            </a:r>
            <a:r>
              <a:rPr lang="en-US" altLang="zh-CN" i="1" dirty="0" err="1">
                <a:latin typeface="Times New Roman" panose="02020603050405020304" pitchFamily="18" charset="0"/>
                <a:cs typeface="Times New Roman" panose="02020603050405020304" pitchFamily="18" charset="0"/>
              </a:rPr>
              <a:t>S</a:t>
            </a:r>
            <a:r>
              <a:rPr lang="en-US" altLang="zh-CN" baseline="-25000" dirty="0" err="1">
                <a:latin typeface="Times New Roman" panose="02020603050405020304" pitchFamily="18" charset="0"/>
                <a:cs typeface="Times New Roman" panose="02020603050405020304" pitchFamily="18" charset="0"/>
              </a:rPr>
              <a:t>Xm</a:t>
            </a:r>
            <a:r>
              <a:rPr lang="en-US" altLang="zh-CN" dirty="0">
                <a:latin typeface="Times New Roman" panose="02020603050405020304" pitchFamily="18" charset="0"/>
                <a:cs typeface="Times New Roman" panose="02020603050405020304" pitchFamily="18" charset="0"/>
              </a:rPr>
              <a:t>. The distribution of these observations of</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⟨x</a:t>
            </a:r>
            <a:r>
              <a:rPr lang="en-US" altLang="zh-CN" baseline="-25000" dirty="0">
                <a:latin typeface="Times New Roman" panose="02020603050405020304" pitchFamily="18" charset="0"/>
                <a:cs typeface="Times New Roman" panose="02020603050405020304" pitchFamily="18" charset="0"/>
              </a:rPr>
              <a:t>1</a:t>
            </a:r>
            <a:r>
              <a:rPr lang="en-US" altLang="zh-CN" dirty="0">
                <a:latin typeface="Times New Roman" panose="02020603050405020304" pitchFamily="18" charset="0"/>
                <a:cs typeface="Times New Roman" panose="02020603050405020304" pitchFamily="18" charset="0"/>
              </a:rPr>
              <a:t>, x</a:t>
            </a:r>
            <a:r>
              <a:rPr lang="en-US" altLang="zh-CN" baseline="-25000" dirty="0">
                <a:latin typeface="Times New Roman" panose="02020603050405020304" pitchFamily="18" charset="0"/>
                <a:cs typeface="Times New Roman" panose="02020603050405020304" pitchFamily="18" charset="0"/>
              </a:rPr>
              <a:t>2</a:t>
            </a:r>
            <a:r>
              <a:rPr lang="en-US" altLang="zh-CN" dirty="0">
                <a:latin typeface="Times New Roman" panose="02020603050405020304" pitchFamily="18" charset="0"/>
                <a:cs typeface="Times New Roman" panose="02020603050405020304" pitchFamily="18" charset="0"/>
              </a:rPr>
              <a:t>, … , </a:t>
            </a:r>
            <a:r>
              <a:rPr lang="en-US" altLang="zh-CN" dirty="0" err="1">
                <a:latin typeface="Times New Roman" panose="02020603050405020304" pitchFamily="18" charset="0"/>
                <a:cs typeface="Times New Roman" panose="02020603050405020304" pitchFamily="18" charset="0"/>
              </a:rPr>
              <a:t>x</a:t>
            </a:r>
            <a:r>
              <a:rPr lang="en-US" altLang="zh-CN" baseline="-25000" dirty="0" err="1">
                <a:latin typeface="Times New Roman" panose="02020603050405020304" pitchFamily="18" charset="0"/>
                <a:cs typeface="Times New Roman" panose="02020603050405020304" pitchFamily="18" charset="0"/>
              </a:rPr>
              <a:t>m</a:t>
            </a:r>
            <a:r>
              <a:rPr lang="en-US" altLang="zh-CN" dirty="0">
                <a:latin typeface="Times New Roman" panose="02020603050405020304" pitchFamily="18" charset="0"/>
                <a:cs typeface="Times New Roman" panose="02020603050405020304" pitchFamily="18" charset="0"/>
              </a:rPr>
              <a:t>⟩ over the joint space is called the joint probability distribution.</a:t>
            </a:r>
          </a:p>
          <a:p>
            <a:r>
              <a:rPr lang="en-US" altLang="zh-CN" dirty="0">
                <a:latin typeface="Times New Roman" panose="02020603050405020304" pitchFamily="18" charset="0"/>
                <a:cs typeface="Times New Roman" panose="02020603050405020304" pitchFamily="18" charset="0"/>
              </a:rPr>
              <a:t>BNN represents the joint probability distribution by providing (</a:t>
            </a:r>
            <a:r>
              <a:rPr lang="en-US" altLang="zh-CN" dirty="0" err="1">
                <a:latin typeface="Times New Roman" panose="02020603050405020304" pitchFamily="18" charset="0"/>
                <a:cs typeface="Times New Roman" panose="02020603050405020304" pitchFamily="18" charset="0"/>
              </a:rPr>
              <a:t>i</a:t>
            </a:r>
            <a:r>
              <a:rPr lang="en-US" altLang="zh-CN" dirty="0">
                <a:latin typeface="Times New Roman" panose="02020603050405020304" pitchFamily="18" charset="0"/>
                <a:cs typeface="Times New Roman" panose="02020603050405020304" pitchFamily="18" charset="0"/>
              </a:rPr>
              <a:t>) a specified set of assumptions regarding the conditional independence of the variables, and (ii) the probability tables for each variable, given its direct predecessors. </a:t>
            </a:r>
            <a:endParaRPr lang="zh-CN" altLang="en-US" dirty="0">
              <a:latin typeface="Times New Roman" panose="02020603050405020304" pitchFamily="18" charset="0"/>
              <a:cs typeface="Times New Roman" panose="02020603050405020304" pitchFamily="18" charset="0"/>
            </a:endParaRPr>
          </a:p>
        </p:txBody>
      </p:sp>
      <p:pic>
        <p:nvPicPr>
          <p:cNvPr id="4" name="图片 3">
            <a:extLst>
              <a:ext uri="{FF2B5EF4-FFF2-40B4-BE49-F238E27FC236}">
                <a16:creationId xmlns:a16="http://schemas.microsoft.com/office/drawing/2014/main" id="{7DFB38F3-DC66-4967-BDD5-AC0321C58868}"/>
              </a:ext>
            </a:extLst>
          </p:cNvPr>
          <p:cNvPicPr>
            <a:picLocks noChangeAspect="1"/>
          </p:cNvPicPr>
          <p:nvPr/>
        </p:nvPicPr>
        <p:blipFill>
          <a:blip r:embed="rId2"/>
          <a:stretch>
            <a:fillRect/>
          </a:stretch>
        </p:blipFill>
        <p:spPr>
          <a:xfrm>
            <a:off x="1451217" y="4719211"/>
            <a:ext cx="9060965" cy="1257409"/>
          </a:xfrm>
          <a:prstGeom prst="rect">
            <a:avLst/>
          </a:prstGeom>
        </p:spPr>
      </p:pic>
      <p:cxnSp>
        <p:nvCxnSpPr>
          <p:cNvPr id="6" name="直接连接符 5">
            <a:extLst>
              <a:ext uri="{FF2B5EF4-FFF2-40B4-BE49-F238E27FC236}">
                <a16:creationId xmlns:a16="http://schemas.microsoft.com/office/drawing/2014/main" id="{148896A4-A7C6-4A68-8E9D-651A278ECD42}"/>
              </a:ext>
            </a:extLst>
          </p:cNvPr>
          <p:cNvCxnSpPr/>
          <p:nvPr/>
        </p:nvCxnSpPr>
        <p:spPr>
          <a:xfrm>
            <a:off x="7475220" y="5638800"/>
            <a:ext cx="303696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0DE54217-5DB7-498A-B82A-38D364C2ACD1}"/>
              </a:ext>
            </a:extLst>
          </p:cNvPr>
          <p:cNvCxnSpPr>
            <a:cxnSpLocks/>
          </p:cNvCxnSpPr>
          <p:nvPr/>
        </p:nvCxnSpPr>
        <p:spPr>
          <a:xfrm>
            <a:off x="3870960" y="4419600"/>
            <a:ext cx="512274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881643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3A5CDD-457E-DF49-AFC4-6E2CFB18E5DB}"/>
              </a:ext>
            </a:extLst>
          </p:cNvPr>
          <p:cNvSpPr>
            <a:spLocks noGrp="1"/>
          </p:cNvSpPr>
          <p:nvPr>
            <p:ph type="title"/>
          </p:nvPr>
        </p:nvSpPr>
        <p:spPr/>
        <p:txBody>
          <a:bodyPr/>
          <a:lstStyle/>
          <a:p>
            <a:endParaRPr kumimoji="1" lang="zh-CN" altLang="en-US"/>
          </a:p>
        </p:txBody>
      </p:sp>
      <p:sp>
        <p:nvSpPr>
          <p:cNvPr id="3" name="内容占位符 2">
            <a:extLst>
              <a:ext uri="{FF2B5EF4-FFF2-40B4-BE49-F238E27FC236}">
                <a16:creationId xmlns:a16="http://schemas.microsoft.com/office/drawing/2014/main" id="{CC998D9A-1C02-5046-9486-8DBBC3D2779A}"/>
              </a:ext>
            </a:extLst>
          </p:cNvPr>
          <p:cNvSpPr>
            <a:spLocks noGrp="1"/>
          </p:cNvSpPr>
          <p:nvPr>
            <p:ph idx="1"/>
          </p:nvPr>
        </p:nvSpPr>
        <p:spPr/>
        <p:txBody>
          <a:bodyPr/>
          <a:lstStyle/>
          <a:p>
            <a:r>
              <a:rPr kumimoji="1" lang="en-US" altLang="zh-CN" dirty="0">
                <a:hlinkClick r:id="rId2"/>
              </a:rPr>
              <a:t>https://github.com/apache/spark/blob/master/examples/src/main/python/ml/naive_bayes_example.py</a:t>
            </a:r>
            <a:endParaRPr kumimoji="1" lang="en-US" altLang="zh-CN"/>
          </a:p>
          <a:p>
            <a:endParaRPr kumimoji="1" lang="zh-CN" altLang="en-US"/>
          </a:p>
        </p:txBody>
      </p:sp>
    </p:spTree>
    <p:extLst>
      <p:ext uri="{BB962C8B-B14F-4D97-AF65-F5344CB8AC3E}">
        <p14:creationId xmlns:p14="http://schemas.microsoft.com/office/powerpoint/2010/main" val="1598394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5F5E26-FE89-F148-822F-495C5008D142}"/>
              </a:ext>
            </a:extLst>
          </p:cNvPr>
          <p:cNvSpPr>
            <a:spLocks noGrp="1"/>
          </p:cNvSpPr>
          <p:nvPr>
            <p:ph type="title"/>
          </p:nvPr>
        </p:nvSpPr>
        <p:spPr/>
        <p:txBody>
          <a:bodyPr/>
          <a:lstStyle/>
          <a:p>
            <a:r>
              <a:rPr kumimoji="1" lang="zh-CN" altLang="en-US" dirty="0"/>
              <a:t>先验</a:t>
            </a:r>
            <a:r>
              <a:rPr kumimoji="1" lang="en-US" altLang="zh-CN" dirty="0"/>
              <a:t>/</a:t>
            </a:r>
            <a:r>
              <a:rPr kumimoji="1" lang="zh-CN" altLang="en-US" dirty="0"/>
              <a:t>后验</a:t>
            </a:r>
          </a:p>
        </p:txBody>
      </p:sp>
      <p:sp>
        <p:nvSpPr>
          <p:cNvPr id="3" name="内容占位符 2">
            <a:extLst>
              <a:ext uri="{FF2B5EF4-FFF2-40B4-BE49-F238E27FC236}">
                <a16:creationId xmlns:a16="http://schemas.microsoft.com/office/drawing/2014/main" id="{BF09849B-E07F-4749-9A76-DBDB77A4E96A}"/>
              </a:ext>
            </a:extLst>
          </p:cNvPr>
          <p:cNvSpPr>
            <a:spLocks noGrp="1"/>
          </p:cNvSpPr>
          <p:nvPr>
            <p:ph idx="1"/>
          </p:nvPr>
        </p:nvSpPr>
        <p:spPr/>
        <p:txBody>
          <a:bodyPr>
            <a:normAutofit fontScale="92500" lnSpcReduction="10000"/>
          </a:bodyPr>
          <a:lstStyle/>
          <a:p>
            <a:pPr lvl="0">
              <a:spcBef>
                <a:spcPts val="0"/>
              </a:spcBef>
              <a:buNone/>
            </a:pPr>
            <a:r>
              <a:rPr lang="en" altLang="zh-CN" dirty="0"/>
              <a:t>The game is about </a:t>
            </a:r>
            <a:r>
              <a:rPr lang="en" altLang="zh-CN" dirty="0">
                <a:solidFill>
                  <a:schemeClr val="dk1"/>
                </a:solidFill>
              </a:rPr>
              <a:t>figuring out which box was used</a:t>
            </a:r>
            <a:r>
              <a:rPr lang="en" altLang="zh-CN" dirty="0"/>
              <a:t>, given evidence (the ball). </a:t>
            </a:r>
            <a:br>
              <a:rPr lang="en" altLang="zh-CN" dirty="0"/>
            </a:br>
            <a:br>
              <a:rPr lang="en" altLang="zh-CN" dirty="0"/>
            </a:br>
            <a:endParaRPr lang="en" altLang="zh-CN" dirty="0"/>
          </a:p>
          <a:p>
            <a:pPr marL="457200" lvl="0">
              <a:spcBef>
                <a:spcPts val="0"/>
              </a:spcBef>
            </a:pPr>
            <a:r>
              <a:rPr lang="en" altLang="zh-CN" dirty="0"/>
              <a:t>The </a:t>
            </a:r>
            <a:r>
              <a:rPr lang="en" altLang="zh-CN" b="1" dirty="0">
                <a:solidFill>
                  <a:schemeClr val="dk1"/>
                </a:solidFill>
              </a:rPr>
              <a:t>prior distribution</a:t>
            </a:r>
            <a:r>
              <a:rPr lang="en" altLang="zh-CN" dirty="0"/>
              <a:t> is the </a:t>
            </a:r>
            <a:r>
              <a:rPr lang="en" altLang="zh-CN" u="sng" dirty="0"/>
              <a:t>initial</a:t>
            </a:r>
            <a:r>
              <a:rPr lang="en" altLang="zh-CN" dirty="0"/>
              <a:t> probability distribution of choosing each box.</a:t>
            </a:r>
          </a:p>
          <a:p>
            <a:pPr marL="914400" lvl="1">
              <a:spcBef>
                <a:spcPts val="0"/>
              </a:spcBef>
            </a:pPr>
            <a:r>
              <a:rPr lang="en" altLang="zh-CN" dirty="0"/>
              <a:t>e.g. P(box A)=</a:t>
            </a:r>
            <a:r>
              <a:rPr lang="en" altLang="zh-CN" b="1" dirty="0">
                <a:solidFill>
                  <a:schemeClr val="dk1"/>
                </a:solidFill>
              </a:rPr>
              <a:t>50%</a:t>
            </a:r>
            <a:r>
              <a:rPr lang="en" altLang="zh-CN" dirty="0"/>
              <a:t> and P(box B)=</a:t>
            </a:r>
            <a:r>
              <a:rPr lang="en" altLang="zh-CN" b="1" dirty="0">
                <a:solidFill>
                  <a:schemeClr val="dk1"/>
                </a:solidFill>
              </a:rPr>
              <a:t>50%</a:t>
            </a:r>
          </a:p>
          <a:p>
            <a:pPr marL="914400" lvl="1">
              <a:spcBef>
                <a:spcPts val="0"/>
              </a:spcBef>
            </a:pPr>
            <a:r>
              <a:rPr lang="en" altLang="zh-CN" dirty="0"/>
              <a:t>"Our beliefs before evidence".</a:t>
            </a:r>
            <a:br>
              <a:rPr lang="en" altLang="zh-CN" dirty="0"/>
            </a:br>
            <a:endParaRPr lang="en" altLang="zh-CN" dirty="0"/>
          </a:p>
          <a:p>
            <a:pPr marL="457200" lvl="0">
              <a:spcBef>
                <a:spcPts val="0"/>
              </a:spcBef>
            </a:pPr>
            <a:r>
              <a:rPr lang="en" altLang="zh-CN" dirty="0"/>
              <a:t>The </a:t>
            </a:r>
            <a:r>
              <a:rPr lang="en" altLang="zh-CN" b="1" dirty="0">
                <a:solidFill>
                  <a:schemeClr val="dk1"/>
                </a:solidFill>
              </a:rPr>
              <a:t>posterior distribution</a:t>
            </a:r>
            <a:r>
              <a:rPr lang="en" altLang="zh-CN" dirty="0"/>
              <a:t> is the probability distribution of which box you think I used, </a:t>
            </a:r>
            <a:r>
              <a:rPr lang="en" altLang="zh-CN" u="sng" dirty="0"/>
              <a:t>given the new evidence</a:t>
            </a:r>
            <a:r>
              <a:rPr lang="en" altLang="zh-CN" dirty="0"/>
              <a:t> (the ball). </a:t>
            </a:r>
          </a:p>
          <a:p>
            <a:pPr marL="914400" lvl="1">
              <a:spcBef>
                <a:spcPts val="0"/>
              </a:spcBef>
            </a:pPr>
            <a:r>
              <a:rPr lang="en" altLang="zh-CN" dirty="0"/>
              <a:t>e.g. P(box </a:t>
            </a:r>
            <a:r>
              <a:rPr lang="en" altLang="zh-CN" dirty="0" err="1"/>
              <a:t>A|</a:t>
            </a:r>
            <a:r>
              <a:rPr lang="en" altLang="zh-CN" dirty="0" err="1">
                <a:solidFill>
                  <a:schemeClr val="accent3"/>
                </a:solidFill>
              </a:rPr>
              <a:t>red</a:t>
            </a:r>
            <a:r>
              <a:rPr lang="en" altLang="zh-CN" dirty="0">
                <a:solidFill>
                  <a:schemeClr val="accent3"/>
                </a:solidFill>
              </a:rPr>
              <a:t> ball</a:t>
            </a:r>
            <a:r>
              <a:rPr lang="en" altLang="zh-CN" dirty="0"/>
              <a:t>) = 1/8 = </a:t>
            </a:r>
            <a:r>
              <a:rPr lang="en" altLang="zh-CN" b="1" dirty="0">
                <a:solidFill>
                  <a:schemeClr val="dk1"/>
                </a:solidFill>
              </a:rPr>
              <a:t>12.5%</a:t>
            </a:r>
            <a:r>
              <a:rPr lang="en" altLang="zh-CN" dirty="0"/>
              <a:t>,   P(box </a:t>
            </a:r>
            <a:r>
              <a:rPr lang="en" altLang="zh-CN" dirty="0" err="1"/>
              <a:t>B|</a:t>
            </a:r>
            <a:r>
              <a:rPr lang="en" altLang="zh-CN" dirty="0" err="1">
                <a:solidFill>
                  <a:schemeClr val="accent3"/>
                </a:solidFill>
              </a:rPr>
              <a:t>red</a:t>
            </a:r>
            <a:r>
              <a:rPr lang="en" altLang="zh-CN" dirty="0">
                <a:solidFill>
                  <a:schemeClr val="accent3"/>
                </a:solidFill>
              </a:rPr>
              <a:t> ball</a:t>
            </a:r>
            <a:r>
              <a:rPr lang="en" altLang="zh-CN" dirty="0"/>
              <a:t>) = 7/8 = </a:t>
            </a:r>
            <a:r>
              <a:rPr lang="en" altLang="zh-CN" b="1" dirty="0">
                <a:solidFill>
                  <a:schemeClr val="dk1"/>
                </a:solidFill>
              </a:rPr>
              <a:t>87.5%</a:t>
            </a:r>
          </a:p>
          <a:p>
            <a:pPr marL="914400" lvl="1">
              <a:spcBef>
                <a:spcPts val="0"/>
              </a:spcBef>
            </a:pPr>
            <a:r>
              <a:rPr lang="en" altLang="zh-CN" dirty="0"/>
              <a:t>"Our beliefs after evidence"</a:t>
            </a:r>
          </a:p>
          <a:p>
            <a:endParaRPr kumimoji="1" lang="zh-CN" altLang="en-US" dirty="0"/>
          </a:p>
        </p:txBody>
      </p:sp>
    </p:spTree>
    <p:extLst>
      <p:ext uri="{BB962C8B-B14F-4D97-AF65-F5344CB8AC3E}">
        <p14:creationId xmlns:p14="http://schemas.microsoft.com/office/powerpoint/2010/main" val="3953612445"/>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4081</TotalTime>
  <Words>3615</Words>
  <Application>Microsoft Macintosh PowerPoint</Application>
  <PresentationFormat>宽屏</PresentationFormat>
  <Paragraphs>327</Paragraphs>
  <Slides>88</Slides>
  <Notes>18</Notes>
  <HiddenSlides>0</HiddenSlides>
  <MMClips>0</MMClips>
  <ScaleCrop>false</ScaleCrop>
  <HeadingPairs>
    <vt:vector size="8" baseType="variant">
      <vt:variant>
        <vt:lpstr>已用的字体</vt:lpstr>
      </vt:variant>
      <vt:variant>
        <vt:i4>7</vt:i4>
      </vt:variant>
      <vt:variant>
        <vt:lpstr>主题</vt:lpstr>
      </vt:variant>
      <vt:variant>
        <vt:i4>1</vt:i4>
      </vt:variant>
      <vt:variant>
        <vt:lpstr>嵌入 OLE 服务器</vt:lpstr>
      </vt:variant>
      <vt:variant>
        <vt:i4>1</vt:i4>
      </vt:variant>
      <vt:variant>
        <vt:lpstr>幻灯片标题</vt:lpstr>
      </vt:variant>
      <vt:variant>
        <vt:i4>88</vt:i4>
      </vt:variant>
    </vt:vector>
  </HeadingPairs>
  <TitlesOfParts>
    <vt:vector size="97" baseType="lpstr">
      <vt:lpstr>等线</vt:lpstr>
      <vt:lpstr>等线 Light</vt:lpstr>
      <vt:lpstr>Roboto</vt:lpstr>
      <vt:lpstr>Arial</vt:lpstr>
      <vt:lpstr>Cambria Math</vt:lpstr>
      <vt:lpstr>Symbol</vt:lpstr>
      <vt:lpstr>Times New Roman</vt:lpstr>
      <vt:lpstr>Office 主题​​</vt:lpstr>
      <vt:lpstr>Equation</vt:lpstr>
      <vt:lpstr>NAÏVE BAYES AND BAYESIAN NETWORKS</vt:lpstr>
      <vt:lpstr>基本概念</vt:lpstr>
      <vt:lpstr>贝叶斯公式</vt:lpstr>
      <vt:lpstr>先验/后验</vt:lpstr>
      <vt:lpstr>Bayes Rule: prior and posterior</vt:lpstr>
      <vt:lpstr>贝叶斯公式</vt:lpstr>
      <vt:lpstr>贝叶斯公式</vt:lpstr>
      <vt:lpstr>例：盒子分类</vt:lpstr>
      <vt:lpstr>先验/后验</vt:lpstr>
      <vt:lpstr>你能分类是哪个盒子吗？</vt:lpstr>
      <vt:lpstr>课堂练习</vt:lpstr>
      <vt:lpstr>PowerPoint 演示文稿</vt:lpstr>
      <vt:lpstr>算法</vt:lpstr>
      <vt:lpstr>PowerPoint 演示文稿</vt:lpstr>
      <vt:lpstr>Mystery box game classifier algorithm</vt:lpstr>
      <vt:lpstr>应用：文本分类</vt:lpstr>
      <vt:lpstr>Current uses of Naive Bayes classifier</vt:lpstr>
      <vt:lpstr>Recent-past uses of Naive Bayes classifier</vt:lpstr>
      <vt:lpstr>PowerPoint 演示文稿</vt:lpstr>
      <vt:lpstr>PowerPoint 演示文稿</vt:lpstr>
      <vt:lpstr>PowerPoint 演示文稿</vt:lpstr>
      <vt:lpstr>PowerPoint 演示文稿</vt:lpstr>
      <vt:lpstr>PowerPoint 演示文稿</vt:lpstr>
      <vt:lpstr>文本分类模型</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流失案例</vt:lpstr>
      <vt:lpstr>PowerPoint 演示文稿</vt:lpstr>
      <vt:lpstr>BAYESIAN APPROACH</vt:lpstr>
      <vt:lpstr>贝叶斯方法</vt:lpstr>
      <vt:lpstr>PowerPoint 演示文稿</vt:lpstr>
      <vt:lpstr>MAXIMUM A POSTERIORI (MAP) CLASSIFICATION</vt:lpstr>
      <vt:lpstr>似然</vt:lpstr>
      <vt:lpstr>最大似然估计</vt:lpstr>
      <vt:lpstr>问题</vt:lpstr>
      <vt:lpstr>Example</vt:lpstr>
      <vt:lpstr>PowerPoint 演示文稿</vt:lpstr>
      <vt:lpstr>新样本预测</vt:lpstr>
      <vt:lpstr>POSTERIOR ODDS RATIO</vt:lpstr>
      <vt:lpstr>BALANCING THE DATA</vt:lpstr>
      <vt:lpstr>Example</vt:lpstr>
      <vt:lpstr>Curse of dimensionality</vt:lpstr>
      <vt:lpstr>NAÏVE BAYES CLASSIFICATION</vt:lpstr>
      <vt:lpstr>PowerPoint 演示文稿</vt:lpstr>
      <vt:lpstr>INTERPRETING THE LOG POSTERIOR ODDS RATIO</vt:lpstr>
      <vt:lpstr>ZERO CELL PROBLEM</vt:lpstr>
      <vt:lpstr>NUMERIC PREDICTORS FOR NAÏVE BAYES CLASSIFICATION</vt:lpstr>
      <vt:lpstr>However, the real Total Minutes are as follows</vt:lpstr>
      <vt:lpstr>However, the real Total Minutes are as follows</vt:lpstr>
      <vt:lpstr>条件独立</vt:lpstr>
      <vt:lpstr>PowerPoint 演示文稿</vt:lpstr>
      <vt:lpstr>PowerPoint 演示文稿</vt:lpstr>
      <vt:lpstr>PowerPoint 演示文稿</vt:lpstr>
      <vt:lpstr>贝叶斯网络</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应用</vt:lpstr>
      <vt:lpstr>BAYESIAN BELIEF NETWORKS</vt:lpstr>
      <vt:lpstr>PowerPoint 演示文稿</vt:lpstr>
      <vt:lpstr>PowerPoint 演示文稿</vt:lpstr>
      <vt:lpstr>USING BBNs TO FIND PROBABILITIES</vt:lpstr>
      <vt:lpstr>USING BBNs TO FIND PROBABILITIES</vt:lpstr>
      <vt:lpstr>USING BBNs TO FIND PROBABILITIES</vt:lpstr>
      <vt:lpstr>Disscuss</vt:lpstr>
      <vt:lpstr>Summary</vt:lpstr>
      <vt:lpstr>PowerPoint 演示文稿</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NAÏVE BAYES AND BAYESIAN NETWORKS</dc:title>
  <dc:creator>chxli1</dc:creator>
  <cp:lastModifiedBy>Yishuai Chen</cp:lastModifiedBy>
  <cp:revision>184</cp:revision>
  <dcterms:created xsi:type="dcterms:W3CDTF">2020-07-21T02:00:02Z</dcterms:created>
  <dcterms:modified xsi:type="dcterms:W3CDTF">2020-12-09T13:30:11Z</dcterms:modified>
</cp:coreProperties>
</file>