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7" r:id="rId2"/>
    <p:sldId id="300" r:id="rId3"/>
    <p:sldId id="301" r:id="rId4"/>
    <p:sldId id="302" r:id="rId5"/>
    <p:sldId id="317" r:id="rId6"/>
    <p:sldId id="303" r:id="rId7"/>
    <p:sldId id="304" r:id="rId8"/>
    <p:sldId id="305" r:id="rId9"/>
    <p:sldId id="318" r:id="rId10"/>
    <p:sldId id="319" r:id="rId11"/>
    <p:sldId id="320" r:id="rId12"/>
    <p:sldId id="321" r:id="rId13"/>
    <p:sldId id="322" r:id="rId14"/>
    <p:sldId id="307" r:id="rId15"/>
    <p:sldId id="308" r:id="rId16"/>
    <p:sldId id="309" r:id="rId17"/>
    <p:sldId id="310" r:id="rId18"/>
    <p:sldId id="313" r:id="rId19"/>
    <p:sldId id="443" r:id="rId20"/>
    <p:sldId id="442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3"/>
    <p:restoredTop sz="94382"/>
  </p:normalViewPr>
  <p:slideViewPr>
    <p:cSldViewPr snapToGrid="0">
      <p:cViewPr varScale="1">
        <p:scale>
          <a:sx n="106" d="100"/>
          <a:sy n="106" d="100"/>
        </p:scale>
        <p:origin x="192" y="10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2CDA2-750D-FD45-A882-179FF79AAE4D}" type="datetimeFigureOut">
              <a:rPr kumimoji="1" lang="zh-CN" altLang="en-US" smtClean="0"/>
              <a:t>2023/9/25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A2EF6-D4EB-1E4D-B1AA-3E731A90967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91472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83FF-67D0-47DA-8916-8A170DE3AF72}" type="datetimeFigureOut">
              <a:rPr lang="zh-CN" altLang="en-US" smtClean="0"/>
              <a:t>2023/9/25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181E-20D0-4821-8A30-F55F657881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8890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83FF-67D0-47DA-8916-8A170DE3AF72}" type="datetimeFigureOut">
              <a:rPr lang="zh-CN" altLang="en-US" smtClean="0"/>
              <a:t>2023/9/25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181E-20D0-4821-8A30-F55F657881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822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83FF-67D0-47DA-8916-8A170DE3AF72}" type="datetimeFigureOut">
              <a:rPr lang="zh-CN" altLang="en-US" smtClean="0"/>
              <a:t>2023/9/25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181E-20D0-4821-8A30-F55F657881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723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83FF-67D0-47DA-8916-8A170DE3AF72}" type="datetimeFigureOut">
              <a:rPr lang="zh-CN" altLang="en-US" smtClean="0"/>
              <a:t>2023/9/25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181E-20D0-4821-8A30-F55F657881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2756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83FF-67D0-47DA-8916-8A170DE3AF72}" type="datetimeFigureOut">
              <a:rPr lang="zh-CN" altLang="en-US" smtClean="0"/>
              <a:t>2023/9/25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181E-20D0-4821-8A30-F55F657881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6126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83FF-67D0-47DA-8916-8A170DE3AF72}" type="datetimeFigureOut">
              <a:rPr lang="zh-CN" altLang="en-US" smtClean="0"/>
              <a:t>2023/9/25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181E-20D0-4821-8A30-F55F657881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761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83FF-67D0-47DA-8916-8A170DE3AF72}" type="datetimeFigureOut">
              <a:rPr lang="zh-CN" altLang="en-US" smtClean="0"/>
              <a:t>2023/9/25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181E-20D0-4821-8A30-F55F657881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584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83FF-67D0-47DA-8916-8A170DE3AF72}" type="datetimeFigureOut">
              <a:rPr lang="zh-CN" altLang="en-US" smtClean="0"/>
              <a:t>2023/9/25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181E-20D0-4821-8A30-F55F657881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7556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83FF-67D0-47DA-8916-8A170DE3AF72}" type="datetimeFigureOut">
              <a:rPr lang="zh-CN" altLang="en-US" smtClean="0"/>
              <a:t>2023/9/25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181E-20D0-4821-8A30-F55F657881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2091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83FF-67D0-47DA-8916-8A170DE3AF72}" type="datetimeFigureOut">
              <a:rPr lang="zh-CN" altLang="en-US" smtClean="0"/>
              <a:t>2023/9/25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181E-20D0-4821-8A30-F55F657881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843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83FF-67D0-47DA-8916-8A170DE3AF72}" type="datetimeFigureOut">
              <a:rPr lang="zh-CN" altLang="en-US" smtClean="0"/>
              <a:t>2023/9/25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181E-20D0-4821-8A30-F55F657881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16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083FF-67D0-47DA-8916-8A170DE3AF72}" type="datetimeFigureOut">
              <a:rPr lang="zh-CN" altLang="en-US" smtClean="0"/>
              <a:t>2023/9/25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C181E-20D0-4821-8A30-F55F657881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7843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18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17320" y="2052005"/>
            <a:ext cx="6583680" cy="1849437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/>
              <a:t>大数据存储与应用</a:t>
            </a:r>
            <a:br>
              <a:rPr lang="en-US" altLang="zh-CN" b="1" dirty="0"/>
            </a:br>
            <a:br>
              <a:rPr lang="en-US" altLang="zh-CN" b="1" dirty="0"/>
            </a:br>
            <a:r>
              <a:rPr lang="zh-CN" altLang="en-US" b="1" dirty="0"/>
              <a:t>大规模机器学习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901440"/>
            <a:ext cx="6858000" cy="1798320"/>
          </a:xfrm>
        </p:spPr>
        <p:txBody>
          <a:bodyPr>
            <a:normAutofit/>
          </a:bodyPr>
          <a:lstStyle/>
          <a:p>
            <a:endParaRPr lang="en-US" altLang="zh-CN" dirty="0"/>
          </a:p>
          <a:p>
            <a:r>
              <a:rPr lang="en-US" altLang="zh-CN"/>
              <a:t>Hinge Loss</a:t>
            </a:r>
            <a:endParaRPr lang="en-US" altLang="zh-CN" dirty="0"/>
          </a:p>
          <a:p>
            <a:r>
              <a:rPr lang="zh-CN" altLang="en-US" dirty="0"/>
              <a:t>陈一帅</a:t>
            </a:r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文本框 3"/>
          <p:cNvSpPr txBox="1"/>
          <p:nvPr/>
        </p:nvSpPr>
        <p:spPr>
          <a:xfrm>
            <a:off x="1066800" y="5515094"/>
            <a:ext cx="7832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修改自</a:t>
            </a:r>
            <a:r>
              <a:rPr kumimoji="1" lang="en-US" altLang="zh-CN" dirty="0"/>
              <a:t>David</a:t>
            </a:r>
            <a:r>
              <a:rPr kumimoji="1" lang="zh-CN" altLang="en-US" dirty="0"/>
              <a:t> </a:t>
            </a:r>
            <a:r>
              <a:rPr kumimoji="1" lang="en-US" altLang="zh-CN" dirty="0"/>
              <a:t>Sontag</a:t>
            </a:r>
            <a:r>
              <a:rPr kumimoji="1" lang="zh-CN" altLang="en-US" dirty="0"/>
              <a:t>、</a:t>
            </a:r>
            <a:r>
              <a:rPr kumimoji="1" lang="en-US" altLang="zh-CN" dirty="0"/>
              <a:t>Victor </a:t>
            </a:r>
            <a:r>
              <a:rPr kumimoji="1" lang="en-US" altLang="zh-CN" dirty="0" err="1"/>
              <a:t>Kitov</a:t>
            </a:r>
            <a:r>
              <a:rPr kumimoji="1" lang="zh-CN" altLang="en-US" dirty="0"/>
              <a:t>、</a:t>
            </a:r>
            <a:r>
              <a:rPr kumimoji="1" lang="en-US" altLang="zh-CN" dirty="0"/>
              <a:t>David</a:t>
            </a:r>
            <a:r>
              <a:rPr kumimoji="1" lang="zh-CN" altLang="en-US" dirty="0"/>
              <a:t> </a:t>
            </a:r>
            <a:r>
              <a:rPr kumimoji="1" lang="en-US" altLang="zh-CN" dirty="0"/>
              <a:t>Rosenberg</a:t>
            </a:r>
            <a:r>
              <a:rPr kumimoji="1" lang="zh-CN" altLang="en-US" dirty="0"/>
              <a:t>、</a:t>
            </a:r>
            <a:r>
              <a:rPr kumimoji="1" lang="en-US" altLang="zh-CN" dirty="0"/>
              <a:t>Alexander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Smola</a:t>
            </a:r>
            <a:r>
              <a:rPr kumimoji="1" lang="zh-CN" altLang="en-US" dirty="0"/>
              <a:t>课程</a:t>
            </a:r>
            <a:r>
              <a:rPr kumimoji="1" lang="en-US" altLang="zh-CN" dirty="0"/>
              <a:t>PPT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8969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7456" y="419910"/>
            <a:ext cx="7886700" cy="1325563"/>
          </a:xfrm>
        </p:spPr>
        <p:txBody>
          <a:bodyPr/>
          <a:lstStyle/>
          <a:p>
            <a:r>
              <a:rPr lang="zh-CN" altLang="en-US" dirty="0"/>
              <a:t>获得惩罚函数导数表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31594"/>
            <a:ext cx="9124950" cy="28765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74708"/>
            <a:ext cx="6303438" cy="97285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9020" y="2610266"/>
            <a:ext cx="5568287" cy="858621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287456" y="2643553"/>
            <a:ext cx="1731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/>
              <a:t>代入训练集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189133" y="4402667"/>
            <a:ext cx="2935817" cy="20054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719667" y="4741333"/>
            <a:ext cx="2935817" cy="20054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kumimoji="1"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94699" y="1174658"/>
            <a:ext cx="1966913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1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计算梯度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代入初始</a:t>
            </a:r>
            <a:r>
              <a:rPr lang="en-US" altLang="zh-CN" dirty="0"/>
              <a:t>w=[</a:t>
            </a:r>
            <a:r>
              <a:rPr lang="en-US" altLang="zh-CN" dirty="0" err="1"/>
              <a:t>u,v,b</a:t>
            </a:r>
            <a:r>
              <a:rPr lang="en-US" altLang="zh-CN" dirty="0"/>
              <a:t>] = [0,1,-2]</a:t>
            </a:r>
            <a:r>
              <a:rPr lang="zh-CN" altLang="en-US" dirty="0"/>
              <a:t>，过一遍表，得到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zh-CN" altLang="en-US" dirty="0"/>
              <a:t>第二行不满足</a:t>
            </a:r>
            <a:endParaRPr lang="en-US" altLang="zh-CN" dirty="0"/>
          </a:p>
          <a:p>
            <a:r>
              <a:rPr lang="zh-CN" altLang="en-US" dirty="0"/>
              <a:t>获得梯度</a:t>
            </a:r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18" y="4234787"/>
            <a:ext cx="8764564" cy="237753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174" y="2733727"/>
            <a:ext cx="2638425" cy="3143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30398" y="2371777"/>
            <a:ext cx="2847975" cy="3619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84495" y="3608563"/>
            <a:ext cx="5887689" cy="51571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72249" y="1731633"/>
            <a:ext cx="572069" cy="65072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32501" y="3182988"/>
            <a:ext cx="2958366" cy="32870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49389" y="-17933"/>
            <a:ext cx="7956644" cy="984327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15350" y="148866"/>
            <a:ext cx="572069" cy="650728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9087419" y="78445"/>
            <a:ext cx="5018614" cy="8188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47326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更新</a:t>
            </a:r>
            <a:r>
              <a:rPr lang="en-US" altLang="zh-CN" dirty="0"/>
              <a:t>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重复</a:t>
            </a:r>
            <a:endParaRPr lang="en-US" altLang="zh-CN" dirty="0"/>
          </a:p>
          <a:p>
            <a:pPr lvl="1"/>
            <a:r>
              <a:rPr lang="zh-CN" altLang="en-US" sz="2800" dirty="0"/>
              <a:t>扫描</a:t>
            </a:r>
            <a:r>
              <a:rPr lang="zh-CN" altLang="en-US" sz="2800"/>
              <a:t>惩罚函数导数表</a:t>
            </a:r>
            <a:r>
              <a:rPr lang="zh-CN" altLang="en-US" sz="2800" dirty="0"/>
              <a:t>，</a:t>
            </a:r>
            <a:endParaRPr lang="en-US" altLang="zh-CN" sz="2800" dirty="0"/>
          </a:p>
          <a:p>
            <a:pPr lvl="1"/>
            <a:r>
              <a:rPr lang="zh-CN" altLang="en-US" sz="2800" dirty="0"/>
              <a:t>计算梯度</a:t>
            </a:r>
            <a:endParaRPr lang="en-US" altLang="zh-CN" sz="2800" dirty="0"/>
          </a:p>
          <a:p>
            <a:pPr lvl="1"/>
            <a:r>
              <a:rPr lang="zh-CN" altLang="en-US" sz="2800" dirty="0"/>
              <a:t>调整权重</a:t>
            </a:r>
            <a:endParaRPr lang="en-US" altLang="zh-CN" dirty="0"/>
          </a:p>
          <a:p>
            <a:r>
              <a:rPr lang="en-US" altLang="zh-CN" sz="3200" dirty="0" err="1"/>
              <a:t>MapReduce</a:t>
            </a:r>
            <a:endParaRPr lang="en-US" altLang="zh-CN" sz="3200" dirty="0"/>
          </a:p>
          <a:p>
            <a:pPr lvl="1"/>
            <a:r>
              <a:rPr lang="en-US" altLang="zh-CN" sz="2800" dirty="0"/>
              <a:t>Map</a:t>
            </a:r>
            <a:r>
              <a:rPr lang="zh-CN" altLang="en-US" sz="2800" dirty="0"/>
              <a:t>管不同的惩罚函数行</a:t>
            </a:r>
            <a:endParaRPr lang="en-US" altLang="zh-CN" sz="2800" dirty="0"/>
          </a:p>
          <a:p>
            <a:pPr lvl="1"/>
            <a:r>
              <a:rPr lang="en-US" altLang="zh-CN" sz="2800" dirty="0"/>
              <a:t>Reduce</a:t>
            </a:r>
            <a:r>
              <a:rPr lang="zh-CN" altLang="en-US" sz="2800" dirty="0"/>
              <a:t>加起来，获得梯度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652" y="1825624"/>
            <a:ext cx="2843426" cy="117144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9947" y="2242213"/>
            <a:ext cx="12192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03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182246"/>
            <a:ext cx="7886700" cy="1325563"/>
          </a:xfrm>
        </p:spPr>
        <p:txBody>
          <a:bodyPr/>
          <a:lstStyle/>
          <a:p>
            <a:r>
              <a:rPr lang="zh-CN" altLang="en-US" dirty="0"/>
              <a:t>问题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719619"/>
            <a:ext cx="7886700" cy="4803102"/>
          </a:xfrm>
        </p:spPr>
        <p:txBody>
          <a:bodyPr>
            <a:normAutofit/>
          </a:bodyPr>
          <a:lstStyle/>
          <a:p>
            <a:r>
              <a:rPr lang="zh-CN" altLang="en-US" sz="3600" dirty="0"/>
              <a:t>调整一次</a:t>
            </a:r>
            <a:r>
              <a:rPr lang="en-US" altLang="zh-CN" sz="3600" dirty="0"/>
              <a:t>W</a:t>
            </a:r>
            <a:r>
              <a:rPr lang="zh-CN" altLang="en-US" sz="3600" dirty="0"/>
              <a:t>，对所有样本都过一遍</a:t>
            </a:r>
            <a:endParaRPr lang="en-US" altLang="zh-CN" sz="3600" dirty="0"/>
          </a:p>
          <a:p>
            <a:r>
              <a:rPr lang="en-US" altLang="zh-CN" sz="3600" dirty="0"/>
              <a:t>Stochastic Gradient Descent</a:t>
            </a:r>
          </a:p>
          <a:p>
            <a:pPr lvl="1"/>
            <a:r>
              <a:rPr lang="zh-CN" altLang="en-US" sz="3200" dirty="0"/>
              <a:t>翻过来</a:t>
            </a:r>
            <a:r>
              <a:rPr lang="en-US" altLang="zh-CN" sz="3200" dirty="0"/>
              <a:t>:</a:t>
            </a:r>
            <a:r>
              <a:rPr lang="zh-CN" altLang="en-US" sz="3200" dirty="0"/>
              <a:t>对每个样本（共</a:t>
            </a:r>
            <a:r>
              <a:rPr lang="en-US" altLang="zh-CN" sz="3200" dirty="0"/>
              <a:t>n</a:t>
            </a:r>
            <a:r>
              <a:rPr lang="zh-CN" altLang="en-US" sz="3200" dirty="0"/>
              <a:t>个），把各维更新一遍</a:t>
            </a:r>
          </a:p>
          <a:p>
            <a:pPr lvl="1"/>
            <a:endParaRPr lang="zh-CN" altLang="en-US" sz="32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173" y="4025636"/>
            <a:ext cx="6934200" cy="21621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3493" y="110265"/>
            <a:ext cx="3770507" cy="817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167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性能评估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/>
              <a:t>Leon </a:t>
            </a:r>
            <a:r>
              <a:rPr lang="en-US" altLang="zh-CN" sz="3200" dirty="0" err="1"/>
              <a:t>Bottou</a:t>
            </a:r>
            <a:endParaRPr lang="en-US" altLang="zh-CN" sz="3200" dirty="0"/>
          </a:p>
          <a:p>
            <a:r>
              <a:rPr lang="zh-CN" altLang="en-US" sz="3200" dirty="0"/>
              <a:t>文本分类</a:t>
            </a:r>
            <a:endParaRPr lang="en-US" altLang="zh-CN" sz="3200" dirty="0"/>
          </a:p>
          <a:p>
            <a:r>
              <a:rPr lang="en-US" altLang="zh-CN" sz="3200" dirty="0"/>
              <a:t>Reuters RCV1</a:t>
            </a:r>
            <a:r>
              <a:rPr lang="zh-CN" altLang="en-US" sz="3200" dirty="0"/>
              <a:t>文档</a:t>
            </a:r>
            <a:endParaRPr lang="en-US" altLang="zh-CN" sz="3200" dirty="0"/>
          </a:p>
          <a:p>
            <a:r>
              <a:rPr lang="en-US" altLang="zh-CN" sz="3200" dirty="0"/>
              <a:t>Train set</a:t>
            </a:r>
            <a:r>
              <a:rPr lang="zh-CN" altLang="en-US" sz="3200" dirty="0"/>
              <a:t>： </a:t>
            </a:r>
            <a:r>
              <a:rPr lang="en-US" altLang="zh-CN" sz="3200" dirty="0"/>
              <a:t>n = 781,000 </a:t>
            </a:r>
            <a:r>
              <a:rPr lang="zh-CN" altLang="en-US" sz="3200" dirty="0"/>
              <a:t>（文档）</a:t>
            </a:r>
            <a:endParaRPr lang="en-US" altLang="zh-CN" sz="3200" dirty="0"/>
          </a:p>
          <a:p>
            <a:r>
              <a:rPr lang="en-US" altLang="zh-CN" sz="3200" dirty="0"/>
              <a:t>Test set: 23,000</a:t>
            </a:r>
          </a:p>
          <a:p>
            <a:r>
              <a:rPr lang="en-US" altLang="zh-CN" sz="3200" dirty="0"/>
              <a:t>d = 50,000 features </a:t>
            </a:r>
            <a:r>
              <a:rPr lang="zh-CN" altLang="en-US" sz="3200" dirty="0"/>
              <a:t>（单词）</a:t>
            </a:r>
            <a:endParaRPr lang="en-US" altLang="zh-CN" sz="3200" dirty="0"/>
          </a:p>
          <a:p>
            <a:pPr lvl="1"/>
            <a:r>
              <a:rPr lang="zh-CN" altLang="en-US" sz="2800" dirty="0"/>
              <a:t>移走禁用词 </a:t>
            </a:r>
            <a:r>
              <a:rPr lang="en-US" altLang="zh-CN" sz="2800" dirty="0"/>
              <a:t>stop-words</a:t>
            </a:r>
          </a:p>
          <a:p>
            <a:pPr lvl="1"/>
            <a:r>
              <a:rPr lang="zh-CN" altLang="en-US" sz="2800" dirty="0"/>
              <a:t>移走低频词</a:t>
            </a:r>
            <a:endParaRPr lang="en-US" altLang="zh-CN" sz="2800" dirty="0"/>
          </a:p>
          <a:p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43388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结果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速度大大提高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271" y="2835506"/>
            <a:ext cx="8613458" cy="1738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715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准确度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11530" y="5854138"/>
            <a:ext cx="7886700" cy="1003862"/>
          </a:xfrm>
        </p:spPr>
        <p:txBody>
          <a:bodyPr/>
          <a:lstStyle/>
          <a:p>
            <a:r>
              <a:rPr lang="zh-CN" altLang="en-US" dirty="0"/>
              <a:t>合理的质量情况下，时间大大缩短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017" y="1646947"/>
            <a:ext cx="7782584" cy="39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1293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扩展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/>
              <a:t>SGD</a:t>
            </a:r>
          </a:p>
          <a:p>
            <a:pPr lvl="1"/>
            <a:r>
              <a:rPr lang="zh-CN" altLang="en-US" sz="3200" dirty="0"/>
              <a:t>更简单</a:t>
            </a:r>
            <a:endParaRPr lang="en-US" altLang="zh-CN" sz="3200" dirty="0"/>
          </a:p>
          <a:p>
            <a:r>
              <a:rPr lang="zh-CN" altLang="en-US" sz="3600" dirty="0"/>
              <a:t>多次</a:t>
            </a:r>
            <a:r>
              <a:rPr lang="en-US" altLang="zh-CN" sz="3600" dirty="0"/>
              <a:t>SGD</a:t>
            </a:r>
            <a:r>
              <a:rPr lang="zh-CN" altLang="en-US" sz="3600" dirty="0"/>
              <a:t>，比一次</a:t>
            </a:r>
            <a:r>
              <a:rPr lang="en-US" altLang="zh-CN" sz="3600" dirty="0"/>
              <a:t>BCG</a:t>
            </a:r>
            <a:r>
              <a:rPr lang="zh-CN" altLang="en-US" sz="3600" dirty="0"/>
              <a:t>好。</a:t>
            </a:r>
          </a:p>
        </p:txBody>
      </p:sp>
    </p:spTree>
    <p:extLst>
      <p:ext uri="{BB962C8B-B14F-4D97-AF65-F5344CB8AC3E}">
        <p14:creationId xmlns:p14="http://schemas.microsoft.com/office/powerpoint/2010/main" val="4222425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停止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在测试集上检验</a:t>
            </a:r>
            <a:endParaRPr lang="en-US" altLang="zh-CN" dirty="0"/>
          </a:p>
          <a:p>
            <a:r>
              <a:rPr lang="zh-CN" altLang="en-US" dirty="0"/>
              <a:t>在训练集上检验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1594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4539C6-644F-584F-BB66-083AD3D77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Lab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E133F6-5547-FA4F-829B-140EB6AB7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zh-CN" dirty="0" err="1"/>
              <a:t>soln_gd.ipynb</a:t>
            </a:r>
            <a:endParaRPr kumimoji="1" lang="en-US" altLang="zh-CN" dirty="0"/>
          </a:p>
          <a:p>
            <a:r>
              <a:rPr kumimoji="1" lang="zh-CN" altLang="en-US" dirty="0"/>
              <a:t>线性回归</a:t>
            </a:r>
            <a:endParaRPr kumimoji="1" lang="en-US" altLang="zh-CN" dirty="0"/>
          </a:p>
          <a:p>
            <a:pPr lvl="1"/>
            <a:r>
              <a:rPr lang="en-US" altLang="zh-CN" dirty="0"/>
              <a:t>b = </a:t>
            </a:r>
            <a:r>
              <a:rPr lang="en-US" altLang="zh-CN" dirty="0" err="1"/>
              <a:t>mu_y</a:t>
            </a:r>
            <a:r>
              <a:rPr lang="en-US" altLang="zh-CN" dirty="0"/>
              <a:t> - m * </a:t>
            </a:r>
            <a:r>
              <a:rPr lang="en-US" altLang="zh-CN" dirty="0" err="1"/>
              <a:t>mu_x</a:t>
            </a:r>
            <a:endParaRPr lang="en-US" altLang="zh-CN" dirty="0"/>
          </a:p>
          <a:p>
            <a:pPr lvl="1"/>
            <a:endParaRPr kumimoji="1" lang="en-US" altLang="zh-CN" dirty="0"/>
          </a:p>
          <a:p>
            <a:r>
              <a:rPr kumimoji="1" lang="en-US" altLang="zh-CN" dirty="0"/>
              <a:t>Loss</a:t>
            </a:r>
            <a:r>
              <a:rPr kumimoji="1" lang="zh-CN" altLang="en-US" dirty="0"/>
              <a:t>：</a:t>
            </a:r>
            <a:endParaRPr kumimoji="1" lang="en-US" altLang="zh-CN" dirty="0"/>
          </a:p>
          <a:p>
            <a:pPr lvl="1"/>
            <a:r>
              <a:rPr lang="en-US" altLang="zh-CN" dirty="0"/>
              <a:t>def </a:t>
            </a:r>
            <a:r>
              <a:rPr lang="en-US" altLang="zh-CN" dirty="0" err="1"/>
              <a:t>sse</a:t>
            </a:r>
            <a:r>
              <a:rPr lang="en-US" altLang="zh-CN" dirty="0"/>
              <a:t>(</a:t>
            </a:r>
            <a:r>
              <a:rPr lang="en-US" altLang="zh-CN" dirty="0" err="1"/>
              <a:t>mhat</a:t>
            </a:r>
            <a:r>
              <a:rPr lang="en-US" altLang="zh-CN" dirty="0"/>
              <a:t>, </a:t>
            </a:r>
            <a:r>
              <a:rPr lang="en-US" altLang="zh-CN" dirty="0" err="1"/>
              <a:t>bhat</a:t>
            </a:r>
            <a:r>
              <a:rPr lang="en-US" altLang="zh-CN" dirty="0"/>
              <a:t>):</a:t>
            </a:r>
          </a:p>
          <a:p>
            <a:pPr lvl="2"/>
            <a:r>
              <a:rPr lang="en-US" altLang="zh-CN" dirty="0" err="1"/>
              <a:t>pred</a:t>
            </a:r>
            <a:r>
              <a:rPr lang="en-US" altLang="zh-CN" dirty="0"/>
              <a:t> = (</a:t>
            </a:r>
            <a:r>
              <a:rPr lang="en-US" altLang="zh-CN" dirty="0" err="1"/>
              <a:t>mhat</a:t>
            </a:r>
            <a:r>
              <a:rPr lang="en-US" altLang="zh-CN" dirty="0"/>
              <a:t> * </a:t>
            </a:r>
            <a:r>
              <a:rPr lang="en-US" altLang="zh-CN" dirty="0" err="1"/>
              <a:t>reading_level</a:t>
            </a:r>
            <a:r>
              <a:rPr lang="en-US" altLang="zh-CN" dirty="0"/>
              <a:t>) + </a:t>
            </a:r>
            <a:r>
              <a:rPr lang="en-US" altLang="zh-CN" dirty="0" err="1"/>
              <a:t>bhat</a:t>
            </a:r>
            <a:endParaRPr lang="en-US" altLang="zh-CN" dirty="0"/>
          </a:p>
          <a:p>
            <a:pPr lvl="2"/>
            <a:r>
              <a:rPr lang="en-US" altLang="zh-CN" dirty="0"/>
              <a:t>return sum(</a:t>
            </a:r>
            <a:r>
              <a:rPr lang="en-US" altLang="zh-CN" dirty="0" err="1"/>
              <a:t>np.square</a:t>
            </a:r>
            <a:r>
              <a:rPr lang="en-US" altLang="zh-CN" dirty="0"/>
              <a:t>(clicks - </a:t>
            </a:r>
            <a:r>
              <a:rPr lang="en-US" altLang="zh-CN" dirty="0" err="1"/>
              <a:t>pred</a:t>
            </a:r>
            <a:r>
              <a:rPr lang="en-US" altLang="zh-CN" dirty="0"/>
              <a:t>))</a:t>
            </a:r>
          </a:p>
          <a:p>
            <a:r>
              <a:rPr kumimoji="1" lang="en-US" altLang="zh-CN" dirty="0"/>
              <a:t>GD</a:t>
            </a:r>
            <a:r>
              <a:rPr kumimoji="1" lang="zh-CN" altLang="en-US" dirty="0"/>
              <a:t>优化</a:t>
            </a:r>
            <a:endParaRPr kumimoji="1" lang="en-US" altLang="zh-CN" dirty="0"/>
          </a:p>
          <a:p>
            <a:pPr lvl="1"/>
            <a:r>
              <a:rPr kumimoji="1" lang="zh-CN" altLang="en-US" dirty="0"/>
              <a:t>梯度下降方法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SGD</a:t>
            </a:r>
            <a:r>
              <a:rPr kumimoji="1" lang="zh-CN" altLang="en-US" dirty="0"/>
              <a:t>方法</a:t>
            </a:r>
            <a:endParaRPr kumimoji="1" lang="en-US" altLang="zh-CN" dirty="0"/>
          </a:p>
          <a:p>
            <a:r>
              <a:rPr kumimoji="1" lang="zh-CN" altLang="en-US" dirty="0"/>
              <a:t>梯度下降</a:t>
            </a:r>
          </a:p>
        </p:txBody>
      </p:sp>
    </p:spTree>
    <p:extLst>
      <p:ext uri="{BB962C8B-B14F-4D97-AF65-F5344CB8AC3E}">
        <p14:creationId xmlns:p14="http://schemas.microsoft.com/office/powerpoint/2010/main" val="3615132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1318" y="1049159"/>
            <a:ext cx="4276725" cy="460057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5957" y="-39292"/>
            <a:ext cx="7886700" cy="1325563"/>
          </a:xfrm>
        </p:spPr>
        <p:txBody>
          <a:bodyPr/>
          <a:lstStyle/>
          <a:p>
            <a:r>
              <a:rPr lang="zh-CN" altLang="en-US" dirty="0"/>
              <a:t>松弛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7581" y="1467852"/>
            <a:ext cx="7886700" cy="4872883"/>
          </a:xfrm>
        </p:spPr>
        <p:txBody>
          <a:bodyPr/>
          <a:lstStyle/>
          <a:p>
            <a:r>
              <a:rPr lang="zh-CN" altLang="en-US" dirty="0"/>
              <a:t>允许到边界里面来</a:t>
            </a:r>
            <a:endParaRPr lang="en-US" altLang="zh-CN" dirty="0"/>
          </a:p>
          <a:p>
            <a:r>
              <a:rPr lang="zh-CN" altLang="en-US" dirty="0"/>
              <a:t>加一个 </a:t>
            </a:r>
            <a:r>
              <a:rPr lang="en-US" altLang="zh-CN" dirty="0"/>
              <a:t>Loss</a:t>
            </a:r>
            <a:r>
              <a:rPr lang="zh-CN" altLang="en-US" dirty="0"/>
              <a:t>：到边界的距离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优化问题转化为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076" y="2586815"/>
            <a:ext cx="3411855" cy="64737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039" y="4338105"/>
            <a:ext cx="4828033" cy="1707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7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4539C6-644F-584F-BB66-083AD3D77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作业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E133F6-5547-FA4F-829B-140EB6AB7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HW4</a:t>
            </a:r>
          </a:p>
          <a:p>
            <a:pPr lvl="1"/>
            <a:r>
              <a:rPr lang="en-US" altLang="zh-CN" dirty="0"/>
              <a:t>Implementation of SVM via Gradient Descent </a:t>
            </a:r>
          </a:p>
          <a:p>
            <a:pPr lvl="1"/>
            <a:r>
              <a:rPr lang="en-US" altLang="zh-CN" dirty="0"/>
              <a:t>you are allowed to keep the dataset in memory, and you do not need to use Spark. </a:t>
            </a:r>
          </a:p>
          <a:p>
            <a:r>
              <a:rPr lang="en-US" altLang="zh-CN" dirty="0"/>
              <a:t>What to submit </a:t>
            </a:r>
          </a:p>
          <a:p>
            <a:pPr lvl="1"/>
            <a:r>
              <a:rPr lang="en-US" altLang="zh-CN" dirty="0"/>
              <a:t>latex</a:t>
            </a:r>
            <a:r>
              <a:rPr lang="zh-CN" altLang="en-US" dirty="0"/>
              <a:t> 公式</a:t>
            </a:r>
            <a:endParaRPr lang="en-US" altLang="zh-CN" dirty="0"/>
          </a:p>
          <a:p>
            <a:pPr lvl="1"/>
            <a:r>
              <a:rPr lang="zh-CN" altLang="en-US" dirty="0"/>
              <a:t>收敛图</a:t>
            </a:r>
            <a:endParaRPr lang="en-US" altLang="zh-CN" dirty="0"/>
          </a:p>
          <a:p>
            <a:pPr lvl="1"/>
            <a:r>
              <a:rPr lang="zh-CN" altLang="en-US" dirty="0"/>
              <a:t>代码</a:t>
            </a:r>
            <a:endParaRPr lang="en-US" altLang="zh-CN" dirty="0"/>
          </a:p>
          <a:p>
            <a:r>
              <a:rPr lang="en-US" altLang="zh-CN" dirty="0"/>
              <a:t>2</a:t>
            </a:r>
            <a:r>
              <a:rPr lang="zh-CN" altLang="en-US" dirty="0"/>
              <a:t>周时间</a:t>
            </a:r>
            <a:endParaRPr lang="en-US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64452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/>
              <a:t>两个优化目标</a:t>
            </a:r>
            <a:br>
              <a:rPr lang="en-US" altLang="zh-CN" sz="4000" dirty="0"/>
            </a:br>
            <a:r>
              <a:rPr lang="zh-CN" altLang="en-US" sz="4000" dirty="0"/>
              <a:t>的相对重要性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932819"/>
            <a:ext cx="3303270" cy="424414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altLang="zh-CN" sz="3200" dirty="0"/>
              <a:t>C</a:t>
            </a:r>
            <a:r>
              <a:rPr lang="zh-CN" altLang="en-US" sz="3200" dirty="0"/>
              <a:t>大：</a:t>
            </a:r>
            <a:r>
              <a:rPr lang="en-US" altLang="zh-CN" sz="3200" dirty="0"/>
              <a:t>Care</a:t>
            </a:r>
            <a:r>
              <a:rPr lang="zh-CN" altLang="en-US" sz="3200" dirty="0"/>
              <a:t>，惩罚大</a:t>
            </a:r>
            <a:endParaRPr lang="en-US" altLang="zh-CN" sz="3200" dirty="0"/>
          </a:p>
          <a:p>
            <a:endParaRPr lang="en-US" altLang="zh-CN" sz="3200" dirty="0"/>
          </a:p>
          <a:p>
            <a:r>
              <a:rPr lang="en-US" altLang="zh-CN" sz="3200" dirty="0"/>
              <a:t>C = 0: </a:t>
            </a:r>
            <a:r>
              <a:rPr lang="zh-CN" altLang="en-US" sz="3200" dirty="0"/>
              <a:t>无所谓</a:t>
            </a:r>
            <a:endParaRPr lang="en-US" altLang="zh-CN" sz="3200" dirty="0"/>
          </a:p>
          <a:p>
            <a:endParaRPr lang="en-US" altLang="zh-CN" sz="3200" dirty="0"/>
          </a:p>
          <a:p>
            <a:r>
              <a:rPr lang="zh-CN" altLang="en-US" sz="3200" dirty="0"/>
              <a:t>也叫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8551" y="1737634"/>
            <a:ext cx="4720724" cy="459055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5170" y="123422"/>
            <a:ext cx="4318830" cy="152758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6718" y="4634447"/>
            <a:ext cx="2179818" cy="840027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781795" y="1651008"/>
            <a:ext cx="2386993" cy="687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3790257" y="3470782"/>
            <a:ext cx="665464" cy="6414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7080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0220" y="38072"/>
            <a:ext cx="2845036" cy="306047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549" y="3740619"/>
            <a:ext cx="2560901" cy="48318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2904" y="3453522"/>
            <a:ext cx="4417695" cy="298492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33920" y="3757021"/>
            <a:ext cx="2075983" cy="471814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8610599" y="5710843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/>
              <a:t>Z</a:t>
            </a:r>
            <a:endParaRPr lang="zh-CN" altLang="en-US" sz="2400" b="1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1640" y="2381760"/>
            <a:ext cx="6219825" cy="1085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1640" y="4674239"/>
            <a:ext cx="3374862" cy="64723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79777" y="-1048700"/>
            <a:ext cx="4626254" cy="1636323"/>
          </a:xfrm>
          <a:prstGeom prst="rect">
            <a:avLst/>
          </a:prstGeom>
        </p:spPr>
      </p:pic>
      <p:sp>
        <p:nvSpPr>
          <p:cNvPr id="5" name="标题 4">
            <a:extLst>
              <a:ext uri="{FF2B5EF4-FFF2-40B4-BE49-F238E27FC236}">
                <a16:creationId xmlns:a16="http://schemas.microsoft.com/office/drawing/2014/main" id="{C5EF6D25-11AA-644D-99A2-576F34305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876" y="830981"/>
            <a:ext cx="7886700" cy="1325563"/>
          </a:xfrm>
        </p:spPr>
        <p:txBody>
          <a:bodyPr>
            <a:normAutofit/>
          </a:bodyPr>
          <a:lstStyle/>
          <a:p>
            <a:r>
              <a:rPr lang="zh-CN" altLang="en-US" dirty="0"/>
              <a:t>离边界的距离</a:t>
            </a:r>
            <a:br>
              <a:rPr lang="zh-CN" altLang="en-US" dirty="0"/>
            </a:br>
            <a:endParaRPr lang="zh-CN" altLang="en-US" dirty="0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47CEAF1F-AD9A-70D2-6ACD-2B1E17E7338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1049" y="1589677"/>
            <a:ext cx="3411855" cy="647378"/>
          </a:xfrm>
          <a:prstGeom prst="rect">
            <a:avLst/>
          </a:prstGeom>
        </p:spPr>
      </p:pic>
      <p:sp>
        <p:nvSpPr>
          <p:cNvPr id="3" name="标题 4">
            <a:extLst>
              <a:ext uri="{FF2B5EF4-FFF2-40B4-BE49-F238E27FC236}">
                <a16:creationId xmlns:a16="http://schemas.microsoft.com/office/drawing/2014/main" id="{381C8926-F33C-A17D-957A-998B3D1D269C}"/>
              </a:ext>
            </a:extLst>
          </p:cNvPr>
          <p:cNvSpPr txBox="1">
            <a:spLocks/>
          </p:cNvSpPr>
          <p:nvPr/>
        </p:nvSpPr>
        <p:spPr>
          <a:xfrm>
            <a:off x="201259" y="5510743"/>
            <a:ext cx="6114391" cy="8618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600" dirty="0">
                <a:solidFill>
                  <a:srgbClr val="FF0000"/>
                </a:solidFill>
              </a:rPr>
              <a:t>L</a:t>
            </a:r>
            <a:r>
              <a:rPr lang="zh-CN" altLang="en-US" sz="3600" dirty="0">
                <a:solidFill>
                  <a:srgbClr val="FF0000"/>
                </a:solidFill>
              </a:rPr>
              <a:t> 的梯度是？</a:t>
            </a:r>
          </a:p>
        </p:txBody>
      </p:sp>
    </p:spTree>
    <p:extLst>
      <p:ext uri="{BB962C8B-B14F-4D97-AF65-F5344CB8AC3E}">
        <p14:creationId xmlns:p14="http://schemas.microsoft.com/office/powerpoint/2010/main" val="2076800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6026" y="939540"/>
            <a:ext cx="6647974" cy="116059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0593" y="-57407"/>
            <a:ext cx="7886700" cy="1325563"/>
          </a:xfrm>
        </p:spPr>
        <p:txBody>
          <a:bodyPr/>
          <a:lstStyle/>
          <a:p>
            <a:r>
              <a:rPr lang="zh-CN" altLang="en-US" dirty="0"/>
              <a:t>距离函数的导数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如果</a:t>
            </a:r>
            <a:r>
              <a:rPr lang="en-US" altLang="zh-CN" dirty="0"/>
              <a:t>y = 1</a:t>
            </a:r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如果</a:t>
            </a:r>
            <a:r>
              <a:rPr lang="en-US" altLang="zh-CN" dirty="0"/>
              <a:t>y = -1</a:t>
            </a:r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总结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1650" y="2258560"/>
            <a:ext cx="6048517" cy="97391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9927" y="3844048"/>
            <a:ext cx="5886592" cy="100438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7750" y="5330225"/>
            <a:ext cx="7467600" cy="1152525"/>
          </a:xfrm>
          <a:prstGeom prst="rect">
            <a:avLst/>
          </a:prstGeom>
        </p:spPr>
      </p:pic>
      <p:sp>
        <p:nvSpPr>
          <p:cNvPr id="8" name="右箭头 7"/>
          <p:cNvSpPr/>
          <p:nvPr/>
        </p:nvSpPr>
        <p:spPr>
          <a:xfrm>
            <a:off x="380593" y="5613750"/>
            <a:ext cx="682388" cy="5459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1344E4CD-FAAB-1A4C-B5E4-7AEF0196CA52}"/>
              </a:ext>
            </a:extLst>
          </p:cNvPr>
          <p:cNvSpPr/>
          <p:nvPr/>
        </p:nvSpPr>
        <p:spPr>
          <a:xfrm>
            <a:off x="468536" y="6354987"/>
            <a:ext cx="82069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FF0000"/>
                </a:solidFill>
              </a:rPr>
              <a:t>这个式子和感知机的旋转式子有什么相似之处？和</a:t>
            </a:r>
            <a:r>
              <a:rPr lang="en-US" altLang="zh-CN" sz="2400" dirty="0" err="1">
                <a:solidFill>
                  <a:srgbClr val="FF0000"/>
                </a:solidFill>
              </a:rPr>
              <a:t>ReLU</a:t>
            </a:r>
            <a:r>
              <a:rPr lang="zh-CN" altLang="en-US" sz="2400" dirty="0">
                <a:solidFill>
                  <a:srgbClr val="FF0000"/>
                </a:solidFill>
              </a:rPr>
              <a:t>呢？</a:t>
            </a:r>
          </a:p>
        </p:txBody>
      </p:sp>
    </p:spTree>
    <p:extLst>
      <p:ext uri="{BB962C8B-B14F-4D97-AF65-F5344CB8AC3E}">
        <p14:creationId xmlns:p14="http://schemas.microsoft.com/office/powerpoint/2010/main" val="339695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最终的优化方程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dirty="0"/>
              <a:t>最小化</a:t>
            </a:r>
            <a:endParaRPr lang="en-US" altLang="zh-CN" dirty="0"/>
          </a:p>
          <a:p>
            <a:pPr>
              <a:lnSpc>
                <a:spcPct val="150000"/>
              </a:lnSpc>
            </a:pPr>
            <a:endParaRPr lang="en-US" altLang="zh-CN" dirty="0"/>
          </a:p>
          <a:p>
            <a:pPr>
              <a:lnSpc>
                <a:spcPct val="150000"/>
              </a:lnSpc>
            </a:pPr>
            <a:endParaRPr lang="en-US" altLang="zh-CN" dirty="0"/>
          </a:p>
          <a:p>
            <a:r>
              <a:rPr lang="en-US" altLang="zh-CN" dirty="0"/>
              <a:t>Convex</a:t>
            </a:r>
            <a:r>
              <a:rPr lang="zh-CN" altLang="en-US" dirty="0"/>
              <a:t>函数</a:t>
            </a:r>
            <a:endParaRPr lang="en-US" altLang="zh-CN" dirty="0"/>
          </a:p>
          <a:p>
            <a:pPr lvl="1"/>
            <a:r>
              <a:rPr lang="en-US" altLang="zh-CN" dirty="0"/>
              <a:t>Gradient Descent </a:t>
            </a:r>
            <a:r>
              <a:rPr lang="zh-CN" altLang="en-US" dirty="0"/>
              <a:t>（梯度下降）</a:t>
            </a:r>
            <a:endParaRPr lang="en-US" altLang="zh-CN" dirty="0"/>
          </a:p>
          <a:p>
            <a:pPr lvl="1"/>
            <a:r>
              <a:rPr lang="zh-CN" altLang="en-US" dirty="0"/>
              <a:t>递归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8437" y="70866"/>
            <a:ext cx="3685563" cy="127557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784" y="2649328"/>
            <a:ext cx="7554679" cy="98244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3599" y="3793015"/>
            <a:ext cx="3383467" cy="296053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28825" y="5273282"/>
            <a:ext cx="254317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116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小结：梯度下降法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目标：求</a:t>
            </a:r>
            <a:r>
              <a:rPr lang="en-US" altLang="zh-CN" dirty="0"/>
              <a:t>w</a:t>
            </a:r>
            <a:r>
              <a:rPr lang="zh-CN" altLang="en-US" dirty="0"/>
              <a:t>，最小化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梯度下降，调整</a:t>
            </a:r>
            <a:r>
              <a:rPr lang="en-US" altLang="zh-CN" dirty="0"/>
              <a:t>w</a:t>
            </a:r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梯度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830" y="5431212"/>
            <a:ext cx="7956644" cy="98432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5504" y="2285844"/>
            <a:ext cx="7758970" cy="100901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1028" y="3755077"/>
            <a:ext cx="254317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611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687214"/>
            <a:ext cx="7886700" cy="1325563"/>
          </a:xfrm>
        </p:spPr>
        <p:txBody>
          <a:bodyPr/>
          <a:lstStyle/>
          <a:p>
            <a:r>
              <a:rPr lang="en-US" altLang="zh-CN" dirty="0"/>
              <a:t>SVM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186" y="2348789"/>
            <a:ext cx="8362562" cy="233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026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8842" y="599928"/>
            <a:ext cx="5955158" cy="396121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2955" y="1825625"/>
            <a:ext cx="2456598" cy="3796242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zh-CN" sz="2400" dirty="0"/>
              <a:t>C= 0.1</a:t>
            </a:r>
            <a:r>
              <a:rPr lang="zh-CN" altLang="en-US" sz="2400" dirty="0"/>
              <a:t>，</a:t>
            </a:r>
            <a:endParaRPr lang="en-US" altLang="zh-CN" sz="2400" dirty="0"/>
          </a:p>
          <a:p>
            <a:pPr>
              <a:lnSpc>
                <a:spcPct val="120000"/>
              </a:lnSpc>
            </a:pPr>
            <a:r>
              <a:rPr lang="en-US" altLang="zh-CN" sz="2400" dirty="0"/>
              <a:t>b</a:t>
            </a:r>
            <a:r>
              <a:rPr lang="zh-CN" altLang="en-US" sz="2400" dirty="0"/>
              <a:t>作为一个</a:t>
            </a:r>
            <a:r>
              <a:rPr lang="en-US" altLang="zh-CN" sz="2400" dirty="0"/>
              <a:t>W</a:t>
            </a:r>
            <a:r>
              <a:rPr lang="zh-CN" altLang="en-US" sz="2400" dirty="0"/>
              <a:t>，参与优化，</a:t>
            </a:r>
            <a:r>
              <a:rPr lang="en-US" altLang="zh-CN" sz="2400" dirty="0"/>
              <a:t>b</a:t>
            </a:r>
            <a:r>
              <a:rPr lang="zh-CN" altLang="en-US" sz="2400" dirty="0"/>
              <a:t>对应的样本值为</a:t>
            </a:r>
            <a:r>
              <a:rPr lang="en-US" altLang="zh-CN" sz="2400" dirty="0"/>
              <a:t>1</a:t>
            </a:r>
          </a:p>
          <a:p>
            <a:pPr>
              <a:lnSpc>
                <a:spcPct val="120000"/>
              </a:lnSpc>
            </a:pPr>
            <a:r>
              <a:rPr lang="zh-CN" altLang="en-US" sz="2400" dirty="0"/>
              <a:t>初始 </a:t>
            </a:r>
            <a:r>
              <a:rPr lang="en-US" altLang="zh-CN" sz="2400" dirty="0"/>
              <a:t>W = [0,1], b = -2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zh-CN" sz="2400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400" dirty="0"/>
              <a:t>     训练集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279" y="1910663"/>
            <a:ext cx="104775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797" y="4656302"/>
            <a:ext cx="1966913" cy="4000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8599" y="4795944"/>
            <a:ext cx="6238875" cy="9620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98279" y="179115"/>
            <a:ext cx="4108038" cy="114789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0830" y="5841841"/>
            <a:ext cx="7956644" cy="984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287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3952</TotalTime>
  <Words>459</Words>
  <Application>Microsoft Macintosh PowerPoint</Application>
  <PresentationFormat>全屏显示(4:3)</PresentationFormat>
  <Paragraphs>115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主题</vt:lpstr>
      <vt:lpstr>大数据存储与应用  大规模机器学习</vt:lpstr>
      <vt:lpstr>松弛</vt:lpstr>
      <vt:lpstr>两个优化目标 的相对重要性</vt:lpstr>
      <vt:lpstr>离边界的距离 </vt:lpstr>
      <vt:lpstr>距离函数的导数</vt:lpstr>
      <vt:lpstr>最终的优化方程</vt:lpstr>
      <vt:lpstr>小结：梯度下降法</vt:lpstr>
      <vt:lpstr>SVM</vt:lpstr>
      <vt:lpstr>例</vt:lpstr>
      <vt:lpstr>获得惩罚函数导数表</vt:lpstr>
      <vt:lpstr>计算梯度</vt:lpstr>
      <vt:lpstr>更新w</vt:lpstr>
      <vt:lpstr>问题</vt:lpstr>
      <vt:lpstr>性能评估</vt:lpstr>
      <vt:lpstr>结果</vt:lpstr>
      <vt:lpstr>准确度</vt:lpstr>
      <vt:lpstr>扩展</vt:lpstr>
      <vt:lpstr>停止</vt:lpstr>
      <vt:lpstr>Lab</vt:lpstr>
      <vt:lpstr>作业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大数据存储与应用  降维</dc:title>
  <dc:creator>yishuai_3</dc:creator>
  <cp:lastModifiedBy>Chen Yishuai</cp:lastModifiedBy>
  <cp:revision>456</cp:revision>
  <dcterms:created xsi:type="dcterms:W3CDTF">2013-09-17T06:07:43Z</dcterms:created>
  <dcterms:modified xsi:type="dcterms:W3CDTF">2023-09-25T12:13:19Z</dcterms:modified>
</cp:coreProperties>
</file>